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536" r:id="rId2"/>
    <p:sldId id="514" r:id="rId3"/>
    <p:sldId id="515" r:id="rId4"/>
    <p:sldId id="516" r:id="rId5"/>
    <p:sldId id="517" r:id="rId6"/>
    <p:sldId id="518" r:id="rId7"/>
    <p:sldId id="519" r:id="rId8"/>
    <p:sldId id="520" r:id="rId9"/>
    <p:sldId id="521" r:id="rId10"/>
    <p:sldId id="522" r:id="rId11"/>
    <p:sldId id="523" r:id="rId12"/>
    <p:sldId id="524" r:id="rId13"/>
    <p:sldId id="525" r:id="rId14"/>
    <p:sldId id="526" r:id="rId15"/>
    <p:sldId id="527" r:id="rId16"/>
    <p:sldId id="528" r:id="rId17"/>
    <p:sldId id="529" r:id="rId18"/>
    <p:sldId id="530" r:id="rId19"/>
    <p:sldId id="531" r:id="rId20"/>
    <p:sldId id="532" r:id="rId21"/>
    <p:sldId id="533" r:id="rId22"/>
    <p:sldId id="534" r:id="rId23"/>
    <p:sldId id="53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Зубков Евгений Александрович" initials="ЗЕА" lastIdx="7" clrIdx="0">
    <p:extLst>
      <p:ext uri="{19B8F6BF-5375-455C-9EA6-DF929625EA0E}">
        <p15:presenceInfo xmlns:p15="http://schemas.microsoft.com/office/powerpoint/2012/main" userId="S-1-5-21-3951874492-2819496662-3030029530-36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86"/>
    <a:srgbClr val="7D7D7D"/>
    <a:srgbClr val="000000"/>
    <a:srgbClr val="4D4D4F"/>
    <a:srgbClr val="58595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7" autoAdjust="0"/>
    <p:restoredTop sz="94651" autoAdjust="0"/>
  </p:normalViewPr>
  <p:slideViewPr>
    <p:cSldViewPr snapToGrid="0">
      <p:cViewPr varScale="1">
        <p:scale>
          <a:sx n="72" d="100"/>
          <a:sy n="72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AFF9F-59A7-4FBB-B435-CE3095701B1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C9B60-207D-433D-A7D0-7407B902B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34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 hasCustomPrompt="1"/>
          </p:nvPr>
        </p:nvSpPr>
        <p:spPr>
          <a:xfrm>
            <a:off x="1007444" y="3861484"/>
            <a:ext cx="4804833" cy="290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600" kern="1200" dirty="0" smtClean="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399" y="1756352"/>
            <a:ext cx="10041467" cy="121653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aseline="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07444" y="3437055"/>
            <a:ext cx="9431867" cy="3707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Имя Фамилия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1109"/>
            <a:ext cx="12192000" cy="15268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879" y="557620"/>
            <a:ext cx="1569723" cy="52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997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4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_1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0327" y="497606"/>
            <a:ext cx="10744200" cy="35784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 b="1" baseline="0">
                <a:solidFill>
                  <a:srgbClr val="008F86"/>
                </a:solidFill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0102" y="982385"/>
            <a:ext cx="9842619" cy="46483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 hasCustomPrompt="1"/>
          </p:nvPr>
        </p:nvSpPr>
        <p:spPr>
          <a:xfrm>
            <a:off x="1009952" y="179288"/>
            <a:ext cx="7007892" cy="263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rgbClr val="58595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ru-RU" sz="1000" b="0" dirty="0">
                <a:solidFill>
                  <a:srgbClr val="58595B"/>
                </a:solidFill>
              </a:rPr>
              <a:t>Название презентации / Название раздела</a:t>
            </a:r>
            <a:endParaRPr lang="en-US" sz="1000" b="0" dirty="0">
              <a:solidFill>
                <a:srgbClr val="58595B"/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0806031" y="6527801"/>
            <a:ext cx="622300" cy="3301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DAE5CA-C3F6-42DE-A102-CB0000E19774}" type="slidenum">
              <a:rPr lang="ru-RU" sz="1400" smtClean="0"/>
              <a:pPr algn="ctr"/>
              <a:t>‹#›</a:t>
            </a:fld>
            <a:endParaRPr lang="ru-RU" sz="1400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553" y="6257612"/>
            <a:ext cx="143256" cy="1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255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9" userDrawn="1">
          <p15:clr>
            <a:srgbClr val="FBAE40"/>
          </p15:clr>
        </p15:guide>
        <p15:guide id="2" pos="36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2687" y="260570"/>
            <a:ext cx="10202244" cy="4578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 b="1">
                <a:solidFill>
                  <a:srgbClr val="008F86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2931" y="1766403"/>
            <a:ext cx="9652000" cy="4554538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1800"/>
            </a:lvl1pPr>
            <a:lvl2pPr marL="625475" indent="0">
              <a:buFontTx/>
              <a:buNone/>
              <a:defRPr sz="1500"/>
            </a:lvl2pPr>
          </a:lstStyle>
          <a:p>
            <a:pPr lvl="0"/>
            <a:r>
              <a:rPr lang="ru-RU" dirty="0"/>
              <a:t>Раздел презентации</a:t>
            </a:r>
          </a:p>
          <a:p>
            <a:pPr lvl="1"/>
            <a:r>
              <a:rPr lang="ru-RU" dirty="0"/>
              <a:t>Подраздел презентации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537235" y="1132977"/>
            <a:ext cx="1854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806031" y="6527801"/>
            <a:ext cx="622300" cy="3301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DAE5CA-C3F6-42DE-A102-CB0000E19774}" type="slidenum">
              <a:rPr lang="ru-RU" sz="1400" smtClean="0"/>
              <a:pPr algn="ctr"/>
              <a:t>‹#›</a:t>
            </a:fld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553" y="6257612"/>
            <a:ext cx="143256" cy="1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691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0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257" y="1767993"/>
            <a:ext cx="9660423" cy="92708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 b="1">
                <a:solidFill>
                  <a:srgbClr val="008F86"/>
                </a:solidFill>
              </a:defRPr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588169" y="2695074"/>
            <a:ext cx="9495650" cy="325805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Рекомендованное поле для изображения</a:t>
            </a:r>
            <a:endParaRPr lang="en-US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0" hasCustomPrompt="1"/>
          </p:nvPr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900" b="0" dirty="0">
                <a:solidFill>
                  <a:srgbClr val="58595B"/>
                </a:solidFill>
              </a:rPr>
              <a:t>Название презентации</a:t>
            </a:r>
            <a:endParaRPr lang="en-US" sz="900" b="0" dirty="0">
              <a:solidFill>
                <a:srgbClr val="58595B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553" y="6257612"/>
            <a:ext cx="143256" cy="143256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806031" y="6527801"/>
            <a:ext cx="622300" cy="3301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DAE5CA-C3F6-42DE-A102-CB0000E19774}" type="slidenum">
              <a:rPr lang="ru-RU" sz="1400" smtClean="0"/>
              <a:pPr algn="ctr"/>
              <a:t>‹#›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480080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_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087654" y="1103412"/>
            <a:ext cx="4830545" cy="48478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4" name="Объект 5"/>
          <p:cNvSpPr>
            <a:spLocks noGrp="1"/>
          </p:cNvSpPr>
          <p:nvPr>
            <p:ph sz="quarter" idx="12" hasCustomPrompt="1"/>
          </p:nvPr>
        </p:nvSpPr>
        <p:spPr>
          <a:xfrm>
            <a:off x="1009952" y="179288"/>
            <a:ext cx="7007892" cy="263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rgbClr val="58595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ru-RU" sz="1000" b="0" dirty="0">
                <a:solidFill>
                  <a:srgbClr val="58595B"/>
                </a:solidFill>
              </a:rPr>
              <a:t>Название презентации / Название раздела</a:t>
            </a:r>
            <a:endParaRPr lang="en-US" sz="1000" b="0" dirty="0">
              <a:solidFill>
                <a:srgbClr val="58595B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6206690" y="1113037"/>
            <a:ext cx="4830545" cy="48478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553" y="6257612"/>
            <a:ext cx="143256" cy="143256"/>
          </a:xfrm>
          <a:prstGeom prst="rect">
            <a:avLst/>
          </a:prstGeom>
        </p:spPr>
      </p:pic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10806031" y="6527801"/>
            <a:ext cx="622300" cy="3301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DAE5CA-C3F6-42DE-A102-CB0000E19774}" type="slidenum">
              <a:rPr lang="ru-RU" sz="1400" smtClean="0"/>
              <a:pPr algn="ctr"/>
              <a:t>‹#›</a:t>
            </a:fld>
            <a:endParaRPr lang="ru-RU" sz="1400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00327" y="497606"/>
            <a:ext cx="10744200" cy="35784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 b="1" baseline="0">
                <a:solidFill>
                  <a:srgbClr val="008F86"/>
                </a:solidFill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0599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_3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553" y="6257612"/>
            <a:ext cx="143256" cy="143256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806031" y="6527801"/>
            <a:ext cx="622300" cy="3301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DAE5CA-C3F6-42DE-A102-CB0000E19774}" type="slidenum">
              <a:rPr lang="ru-RU" sz="1400" smtClean="0"/>
              <a:pPr algn="ctr"/>
              <a:t>‹#›</a:t>
            </a:fld>
            <a:endParaRPr lang="ru-RU" sz="1400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100102" y="982385"/>
            <a:ext cx="9842619" cy="1721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Объект 5"/>
          <p:cNvSpPr>
            <a:spLocks noGrp="1"/>
          </p:cNvSpPr>
          <p:nvPr>
            <p:ph sz="quarter" idx="12" hasCustomPrompt="1"/>
          </p:nvPr>
        </p:nvSpPr>
        <p:spPr>
          <a:xfrm>
            <a:off x="1009952" y="179288"/>
            <a:ext cx="7007892" cy="263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rgbClr val="58595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ru-RU" sz="1000" b="0" dirty="0">
                <a:solidFill>
                  <a:srgbClr val="58595B"/>
                </a:solidFill>
              </a:rPr>
              <a:t>Название презентации / Название раздела</a:t>
            </a:r>
            <a:endParaRPr lang="en-US" sz="1000" b="0" dirty="0">
              <a:solidFill>
                <a:srgbClr val="58595B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sz="half" idx="13"/>
          </p:nvPr>
        </p:nvSpPr>
        <p:spPr>
          <a:xfrm>
            <a:off x="1087654" y="3099334"/>
            <a:ext cx="4830545" cy="2851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6206690" y="3108959"/>
            <a:ext cx="4830545" cy="2851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000327" y="497606"/>
            <a:ext cx="10744200" cy="35784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 b="1" baseline="0">
                <a:solidFill>
                  <a:srgbClr val="008F86"/>
                </a:solidFill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173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57" userDrawn="1">
          <p15:clr>
            <a:srgbClr val="FBAE40"/>
          </p15:clr>
        </p15:guide>
        <p15:guide id="3" pos="371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514835"/>
            <a:ext cx="12192001" cy="34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2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7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D4D4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D4D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D4D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D4D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owen.ru/product/sensor_CH4" TargetMode="External"/><Relationship Id="rId3" Type="http://schemas.openxmlformats.org/officeDocument/2006/relationships/hyperlink" Target="https://owen.ru/product/prm" TargetMode="External"/><Relationship Id="rId7" Type="http://schemas.openxmlformats.org/officeDocument/2006/relationships/hyperlink" Target="https://owen.ru/product/rd55_dd" TargetMode="External"/><Relationship Id="rId12" Type="http://schemas.openxmlformats.org/officeDocument/2006/relationships/image" Target="../media/image7.png"/><Relationship Id="rId2" Type="http://schemas.openxmlformats.org/officeDocument/2006/relationships/hyperlink" Target="https://meyertec.owen.ru/product/mt_wpc8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wen.ru/product/preobrazovateli_dlya_zhkh_pd100" TargetMode="External"/><Relationship Id="rId11" Type="http://schemas.openxmlformats.org/officeDocument/2006/relationships/hyperlink" Target="https://owen.ru/product/rd50_di" TargetMode="External"/><Relationship Id="rId5" Type="http://schemas.openxmlformats.org/officeDocument/2006/relationships/hyperlink" Target="https://owen.ru/product/dtshh5_termosoprotivleniya_s_kommutatcionnoj_golovkoj" TargetMode="External"/><Relationship Id="rId10" Type="http://schemas.openxmlformats.org/officeDocument/2006/relationships/hyperlink" Target="https://owen.ru/product/pm210" TargetMode="External"/><Relationship Id="rId4" Type="http://schemas.openxmlformats.org/officeDocument/2006/relationships/hyperlink" Target="https://owen.ru/product/termopreobrazovatel_soprotivleniya_dlya_izmereniya_temperaturi_vozduha_datchik_temperaturi_vozduha" TargetMode="External"/><Relationship Id="rId9" Type="http://schemas.openxmlformats.org/officeDocument/2006/relationships/hyperlink" Target="https://owen.ru/product/sensor_CO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owen.ru/owencloud" TargetMode="External"/><Relationship Id="rId13" Type="http://schemas.openxmlformats.org/officeDocument/2006/relationships/hyperlink" Target="https://www.youtube.com/channel/UCbUaZ1JTZMIynGQRuom7YnQ" TargetMode="External"/><Relationship Id="rId3" Type="http://schemas.openxmlformats.org/officeDocument/2006/relationships/hyperlink" Target="https://owen.ru/product/ktr121" TargetMode="External"/><Relationship Id="rId7" Type="http://schemas.openxmlformats.org/officeDocument/2006/relationships/hyperlink" Target="https://owen.ru/product/new_opc_server" TargetMode="External"/><Relationship Id="rId12" Type="http://schemas.openxmlformats.org/officeDocument/2006/relationships/hyperlink" Target="https://t.me/+WTWumJFWXU4aoD17" TargetMode="External"/><Relationship Id="rId17" Type="http://schemas.openxmlformats.org/officeDocument/2006/relationships/hyperlink" Target="https://owen.ru/pricelist" TargetMode="External"/><Relationship Id="rId2" Type="http://schemas.openxmlformats.org/officeDocument/2006/relationships/image" Target="../media/image7.png"/><Relationship Id="rId16" Type="http://schemas.openxmlformats.org/officeDocument/2006/relationships/hyperlink" Target="https://zen.yandex.ru/id/5da9aca13f548700ae021ba8?lang=r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t.me/owenteplobot" TargetMode="External"/><Relationship Id="rId11" Type="http://schemas.openxmlformats.org/officeDocument/2006/relationships/hyperlink" Target="https://t.me/owen_prom" TargetMode="External"/><Relationship Id="rId5" Type="http://schemas.openxmlformats.org/officeDocument/2006/relationships/hyperlink" Target="https://owen.ru/product/ktr121/documentation" TargetMode="External"/><Relationship Id="rId15" Type="http://schemas.openxmlformats.org/officeDocument/2006/relationships/hyperlink" Target="https://vk.com/po_owen" TargetMode="External"/><Relationship Id="rId10" Type="http://schemas.openxmlformats.org/officeDocument/2006/relationships/hyperlink" Target="https://apps.apple.com/ru/app/owencloud/id1473785411" TargetMode="External"/><Relationship Id="rId4" Type="http://schemas.openxmlformats.org/officeDocument/2006/relationships/hyperlink" Target="https://owen.ru/product/ktr121/webconfigurator" TargetMode="External"/><Relationship Id="rId9" Type="http://schemas.openxmlformats.org/officeDocument/2006/relationships/hyperlink" Target="https://play.google.com/store/apps/details?id=ru.owen.owencloudmobile" TargetMode="External"/><Relationship Id="rId14" Type="http://schemas.openxmlformats.org/officeDocument/2006/relationships/hyperlink" Target="https://owen.ru/media/overview_vide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924316" y="1125747"/>
            <a:ext cx="9622367" cy="270734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8F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4000" dirty="0"/>
              <a:t>Автоматика для управления </a:t>
            </a:r>
          </a:p>
          <a:p>
            <a:r>
              <a:rPr lang="ru-RU" sz="4000" dirty="0"/>
              <a:t>отоплением и ГВС</a:t>
            </a:r>
            <a:endParaRPr lang="ru-RU" sz="1800" dirty="0"/>
          </a:p>
          <a:p>
            <a:endParaRPr lang="ru-RU" sz="3600" dirty="0"/>
          </a:p>
          <a:p>
            <a:r>
              <a:rPr lang="ru-RU" b="0" dirty="0"/>
              <a:t>КТР-121. Линейка контроллеров для управления отоплением и ГВС</a:t>
            </a:r>
          </a:p>
        </p:txBody>
      </p:sp>
      <p:sp>
        <p:nvSpPr>
          <p:cNvPr id="10" name="Объект 7"/>
          <p:cNvSpPr>
            <a:spLocks noGrp="1"/>
          </p:cNvSpPr>
          <p:nvPr>
            <p:ph sz="quarter" idx="10"/>
          </p:nvPr>
        </p:nvSpPr>
        <p:spPr>
          <a:xfrm>
            <a:off x="1007444" y="4544975"/>
            <a:ext cx="4804833" cy="290512"/>
          </a:xfrm>
        </p:spPr>
        <p:txBody>
          <a:bodyPr/>
          <a:lstStyle/>
          <a:p>
            <a:r>
              <a:rPr lang="ru-RU" dirty="0"/>
              <a:t>Продукт-менеджер</a:t>
            </a:r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7444" y="4120546"/>
            <a:ext cx="9431867" cy="370746"/>
          </a:xfrm>
        </p:spPr>
        <p:txBody>
          <a:bodyPr/>
          <a:lstStyle/>
          <a:p>
            <a:r>
              <a:rPr lang="ru-RU" dirty="0"/>
              <a:t>Евгений Зубков</a:t>
            </a:r>
          </a:p>
        </p:txBody>
      </p:sp>
    </p:spTree>
    <p:extLst>
      <p:ext uri="{BB962C8B-B14F-4D97-AF65-F5344CB8AC3E}">
        <p14:creationId xmlns:p14="http://schemas.microsoft.com/office/powerpoint/2010/main" val="256347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Линейка контроллеров для управления отоплением и ГВС</a:t>
            </a:r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961919" y="536566"/>
            <a:ext cx="9639243" cy="420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8F86"/>
              </a:buClr>
              <a:buNone/>
            </a:pPr>
            <a:r>
              <a:rPr lang="ru-RU" sz="1800" b="1" dirty="0">
                <a:solidFill>
                  <a:srgbClr val="008F86"/>
                </a:solidFill>
                <a:ea typeface="Tahoma" panose="020B0604030504040204" pitchFamily="34" charset="0"/>
              </a:rPr>
              <a:t>КТР-121. Примеры применений</a:t>
            </a: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</p:txBody>
      </p:sp>
      <p:sp>
        <p:nvSpPr>
          <p:cNvPr id="10" name="Объект 5">
            <a:extLst>
              <a:ext uri="{FF2B5EF4-FFF2-40B4-BE49-F238E27FC236}">
                <a16:creationId xmlns:a16="http://schemas.microsoft.com/office/drawing/2014/main" id="{523DC94D-C62C-4E04-AA91-F60068047584}"/>
              </a:ext>
            </a:extLst>
          </p:cNvPr>
          <p:cNvSpPr txBox="1">
            <a:spLocks/>
          </p:cNvSpPr>
          <p:nvPr/>
        </p:nvSpPr>
        <p:spPr>
          <a:xfrm>
            <a:off x="961918" y="1200220"/>
            <a:ext cx="11037823" cy="4488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ea typeface="Tahoma" panose="020B0604030504040204" pitchFamily="34" charset="0"/>
              </a:rPr>
              <a:t>Для каскада до 4-х котлов с контурами отопления со смесительным узлом и ГВС на бойлере</a:t>
            </a:r>
          </a:p>
          <a:p>
            <a:pPr marL="0" indent="0">
              <a:buNone/>
            </a:pPr>
            <a:endParaRPr lang="ru-RU" sz="1800" b="1" dirty="0">
              <a:solidFill>
                <a:schemeClr val="tx1"/>
              </a:solidFill>
              <a:ea typeface="Tahoma" panose="020B060403050404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EC7681-072A-403E-98AC-864F2EE512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18" y="1649105"/>
            <a:ext cx="8598446" cy="45967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901DA2-01E6-4C35-95B6-C73CDB6223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040" y="307476"/>
            <a:ext cx="1002414" cy="98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03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6" y="526865"/>
            <a:ext cx="7219666" cy="5928656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961919" y="460341"/>
            <a:ext cx="6195339" cy="394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8F86"/>
                </a:solidFill>
                <a:ea typeface="Tahoma" panose="020B0604030504040204" pitchFamily="34" charset="0"/>
              </a:rPr>
              <a:t>КТР-121. Визуализация и удаленное управление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</p:txBody>
      </p:sp>
      <p:sp>
        <p:nvSpPr>
          <p:cNvPr id="9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Линейка контроллеров для управления отоплением и ГВС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901DA2-01E6-4C35-95B6-C73CDB6223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040" y="307476"/>
            <a:ext cx="1002414" cy="98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14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961919" y="460341"/>
            <a:ext cx="6195339" cy="394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8F86"/>
                </a:solidFill>
                <a:ea typeface="Tahoma" panose="020B0604030504040204" pitchFamily="34" charset="0"/>
              </a:rPr>
              <a:t>КТР-121. Визуализация в </a:t>
            </a:r>
            <a:r>
              <a:rPr lang="en-US" sz="1800" b="1" dirty="0">
                <a:solidFill>
                  <a:srgbClr val="008F86"/>
                </a:solidFill>
                <a:ea typeface="Tahoma" panose="020B0604030504040204" pitchFamily="34" charset="0"/>
              </a:rPr>
              <a:t>SCADA</a:t>
            </a:r>
            <a:r>
              <a:rPr lang="ru-RU" sz="1800" b="1" dirty="0">
                <a:solidFill>
                  <a:srgbClr val="008F86"/>
                </a:solidFill>
                <a:ea typeface="Tahoma" panose="020B060403050404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</p:txBody>
      </p:sp>
      <p:sp>
        <p:nvSpPr>
          <p:cNvPr id="9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Линейка контроллеров для управления отоплением и ГВС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19" y="1050905"/>
            <a:ext cx="5864898" cy="5237353"/>
          </a:xfrm>
          <a:prstGeom prst="rect">
            <a:avLst/>
          </a:prstGeom>
        </p:spPr>
      </p:pic>
      <p:sp>
        <p:nvSpPr>
          <p:cNvPr id="8" name="Объект 5">
            <a:extLst>
              <a:ext uri="{FF2B5EF4-FFF2-40B4-BE49-F238E27FC236}">
                <a16:creationId xmlns:a16="http://schemas.microsoft.com/office/drawing/2014/main" id="{865B4021-419E-453E-9BDB-5E284AABCC49}"/>
              </a:ext>
            </a:extLst>
          </p:cNvPr>
          <p:cNvSpPr txBox="1">
            <a:spLocks/>
          </p:cNvSpPr>
          <p:nvPr/>
        </p:nvSpPr>
        <p:spPr>
          <a:xfrm>
            <a:off x="6826817" y="2718774"/>
            <a:ext cx="4974658" cy="9508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Бесплатный ОРС-сервер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Готовый шаблон доступных параметров</a:t>
            </a:r>
          </a:p>
          <a:p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Чтение и редактирование параметров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3901DA2-01E6-4C35-95B6-C73CDB6223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040" y="307476"/>
            <a:ext cx="1002414" cy="98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49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961919" y="460341"/>
            <a:ext cx="6195339" cy="394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8F86"/>
                </a:solidFill>
                <a:ea typeface="Tahoma" panose="020B0604030504040204" pitchFamily="34" charset="0"/>
              </a:rPr>
              <a:t>КТР-121. Визуализация на сенсорной панели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</p:txBody>
      </p:sp>
      <p:sp>
        <p:nvSpPr>
          <p:cNvPr id="9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Линейка контроллеров для управления отоплением и ГВС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19" y="1050905"/>
            <a:ext cx="5864898" cy="5237353"/>
          </a:xfrm>
          <a:prstGeom prst="rect">
            <a:avLst/>
          </a:prstGeom>
        </p:spPr>
      </p:pic>
      <p:sp>
        <p:nvSpPr>
          <p:cNvPr id="11" name="Объект 5">
            <a:extLst>
              <a:ext uri="{FF2B5EF4-FFF2-40B4-BE49-F238E27FC236}">
                <a16:creationId xmlns:a16="http://schemas.microsoft.com/office/drawing/2014/main" id="{865B4021-419E-453E-9BDB-5E284AABCC49}"/>
              </a:ext>
            </a:extLst>
          </p:cNvPr>
          <p:cNvSpPr txBox="1">
            <a:spLocks/>
          </p:cNvSpPr>
          <p:nvPr/>
        </p:nvSpPr>
        <p:spPr>
          <a:xfrm>
            <a:off x="6826817" y="2486752"/>
            <a:ext cx="4874646" cy="13114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Обмен по протоколу </a:t>
            </a:r>
            <a:r>
              <a:rPr lang="en-US" sz="1800" dirty="0">
                <a:solidFill>
                  <a:srgbClr val="008F86"/>
                </a:solidFill>
                <a:ea typeface="Tahoma" panose="020B0604030504040204" pitchFamily="34" charset="0"/>
              </a:rPr>
              <a:t>Modbus RTU/ASCII</a:t>
            </a: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Готовый шаблон доступных параметров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Чтение и редактирование параметров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901DA2-01E6-4C35-95B6-C73CDB6223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040" y="307476"/>
            <a:ext cx="1002414" cy="98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40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961919" y="460341"/>
            <a:ext cx="6195339" cy="394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8F86"/>
                </a:solidFill>
                <a:ea typeface="Tahoma" panose="020B0604030504040204" pitchFamily="34" charset="0"/>
              </a:rPr>
              <a:t>КТР-121. Включение в распределенную систему</a:t>
            </a: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</p:txBody>
      </p:sp>
      <p:sp>
        <p:nvSpPr>
          <p:cNvPr id="9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Линейка контроллеров для управления отоплением и ГВС</a:t>
            </a:r>
          </a:p>
        </p:txBody>
      </p:sp>
      <p:sp>
        <p:nvSpPr>
          <p:cNvPr id="11" name="Объект 5">
            <a:extLst>
              <a:ext uri="{FF2B5EF4-FFF2-40B4-BE49-F238E27FC236}">
                <a16:creationId xmlns:a16="http://schemas.microsoft.com/office/drawing/2014/main" id="{865B4021-419E-453E-9BDB-5E284AABCC49}"/>
              </a:ext>
            </a:extLst>
          </p:cNvPr>
          <p:cNvSpPr txBox="1">
            <a:spLocks/>
          </p:cNvSpPr>
          <p:nvPr/>
        </p:nvSpPr>
        <p:spPr>
          <a:xfrm>
            <a:off x="7081511" y="2528955"/>
            <a:ext cx="4874646" cy="13114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Обмен по протоколу </a:t>
            </a:r>
            <a:r>
              <a:rPr lang="en-US" sz="1800" dirty="0">
                <a:solidFill>
                  <a:srgbClr val="008F86"/>
                </a:solidFill>
                <a:ea typeface="Tahoma" panose="020B0604030504040204" pitchFamily="34" charset="0"/>
              </a:rPr>
              <a:t>Modbus RTU/ASCII</a:t>
            </a: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Библиотеки </a:t>
            </a:r>
            <a:r>
              <a:rPr lang="en-US" sz="1800" dirty="0">
                <a:solidFill>
                  <a:srgbClr val="008F86"/>
                </a:solidFill>
                <a:ea typeface="Tahoma" panose="020B0604030504040204" pitchFamily="34" charset="0"/>
              </a:rPr>
              <a:t>CODESYS</a:t>
            </a: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Чтение и редактирование параметров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Регистры состояния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19" y="887616"/>
            <a:ext cx="6015656" cy="53719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901DA2-01E6-4C35-95B6-C73CDB6223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040" y="307476"/>
            <a:ext cx="1002414" cy="98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54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961919" y="460341"/>
            <a:ext cx="6195339" cy="394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8F86"/>
                </a:solidFill>
                <a:ea typeface="Tahoma" panose="020B0604030504040204" pitchFamily="34" charset="0"/>
              </a:rPr>
              <a:t>КТР-121. Визуализация в </a:t>
            </a:r>
            <a:r>
              <a:rPr lang="en-US" sz="1800" b="1" dirty="0" err="1">
                <a:solidFill>
                  <a:srgbClr val="008F86"/>
                </a:solidFill>
                <a:ea typeface="Tahoma" panose="020B0604030504040204" pitchFamily="34" charset="0"/>
              </a:rPr>
              <a:t>OwenCloud</a:t>
            </a:r>
            <a:endParaRPr lang="ru-RU" sz="1800" b="1" dirty="0">
              <a:solidFill>
                <a:srgbClr val="008F86"/>
              </a:solidFill>
              <a:ea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</p:txBody>
      </p:sp>
      <p:sp>
        <p:nvSpPr>
          <p:cNvPr id="9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Линейка контроллеров для управления отоплением и ГВС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85" y="887617"/>
            <a:ext cx="5827205" cy="5203694"/>
          </a:xfrm>
          <a:prstGeom prst="rect">
            <a:avLst/>
          </a:prstGeom>
        </p:spPr>
      </p:pic>
      <p:sp>
        <p:nvSpPr>
          <p:cNvPr id="12" name="Объект 5">
            <a:extLst>
              <a:ext uri="{FF2B5EF4-FFF2-40B4-BE49-F238E27FC236}">
                <a16:creationId xmlns:a16="http://schemas.microsoft.com/office/drawing/2014/main" id="{591D5BEC-EE0D-47AD-8288-E3E815CD2017}"/>
              </a:ext>
            </a:extLst>
          </p:cNvPr>
          <p:cNvSpPr txBox="1">
            <a:spLocks/>
          </p:cNvSpPr>
          <p:nvPr/>
        </p:nvSpPr>
        <p:spPr>
          <a:xfrm>
            <a:off x="6858423" y="1847127"/>
            <a:ext cx="4596527" cy="37080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Доступ из любой точки мира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Готовый шаблон параметров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Чтение и редактирование параметров</a:t>
            </a:r>
            <a:endParaRPr lang="en-US" sz="1800" dirty="0">
              <a:solidFill>
                <a:srgbClr val="008F86"/>
              </a:solidFill>
              <a:ea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Архив измерений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Журнал аварий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Уведомления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Мнемосхемы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ОРС для удаленной </a:t>
            </a:r>
            <a:r>
              <a:rPr lang="en-US" sz="1800" dirty="0">
                <a:solidFill>
                  <a:srgbClr val="008F86"/>
                </a:solidFill>
                <a:ea typeface="Tahoma" panose="020B0604030504040204" pitchFamily="34" charset="0"/>
              </a:rPr>
              <a:t>SCADA</a:t>
            </a: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  <a:p>
            <a:endParaRPr lang="ru-RU" sz="2000" dirty="0">
              <a:solidFill>
                <a:srgbClr val="008F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901DA2-01E6-4C35-95B6-C73CDB6223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040" y="307476"/>
            <a:ext cx="1002414" cy="98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84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961919" y="460341"/>
            <a:ext cx="6195339" cy="394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8F86"/>
                </a:solidFill>
                <a:ea typeface="Tahoma" panose="020B0604030504040204" pitchFamily="34" charset="0"/>
              </a:rPr>
              <a:t>КТР-121. Настройка через компьютер </a:t>
            </a: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</p:txBody>
      </p:sp>
      <p:sp>
        <p:nvSpPr>
          <p:cNvPr id="9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Линейка контроллеров для управления отоплением и ГВС</a:t>
            </a:r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id="{9259B99E-9EE3-445E-8703-21E0040F8FFA}"/>
              </a:ext>
            </a:extLst>
          </p:cNvPr>
          <p:cNvSpPr txBox="1">
            <a:spLocks/>
          </p:cNvSpPr>
          <p:nvPr/>
        </p:nvSpPr>
        <p:spPr>
          <a:xfrm>
            <a:off x="6789124" y="2411512"/>
            <a:ext cx="4922178" cy="17650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Бесплатная программа «конфигуратор»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Обновление прошивки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Сохранение конфигураций в файле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Подключение через кабель </a:t>
            </a:r>
            <a:r>
              <a:rPr lang="en-US" sz="1800" dirty="0">
                <a:solidFill>
                  <a:srgbClr val="008F86"/>
                </a:solidFill>
                <a:ea typeface="Tahoma" panose="020B0604030504040204" pitchFamily="34" charset="0"/>
              </a:rPr>
              <a:t>mini USB</a:t>
            </a: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81" y="946884"/>
            <a:ext cx="5985576" cy="53451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901DA2-01E6-4C35-95B6-C73CDB6223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040" y="307476"/>
            <a:ext cx="1002414" cy="98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72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961919" y="460341"/>
            <a:ext cx="6195339" cy="394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8F86"/>
                </a:solidFill>
                <a:ea typeface="Tahoma" panose="020B0604030504040204" pitchFamily="34" charset="0"/>
              </a:rPr>
              <a:t>КТР-121. Монтаж</a:t>
            </a: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</p:txBody>
      </p:sp>
      <p:sp>
        <p:nvSpPr>
          <p:cNvPr id="9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Линейка контроллеров для управления отоплением и ГВС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468BA6-0347-4EC0-80CE-C31C8E3618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621" y="1063053"/>
            <a:ext cx="4224122" cy="42241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4CEF545-25FB-4D54-B7DB-547A8D0E5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919" y="1795642"/>
            <a:ext cx="2358056" cy="163335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8CBA74-3DEC-41DC-9852-72940779D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281" y="3794761"/>
            <a:ext cx="2667035" cy="18071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901DA2-01E6-4C35-95B6-C73CDB6223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040" y="307476"/>
            <a:ext cx="1002414" cy="98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80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961919" y="460341"/>
            <a:ext cx="6195339" cy="394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8F86"/>
                </a:solidFill>
                <a:ea typeface="Tahoma" panose="020B0604030504040204" pitchFamily="34" charset="0"/>
              </a:rPr>
              <a:t>КТР-121. Монтаж</a:t>
            </a: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</p:txBody>
      </p:sp>
      <p:sp>
        <p:nvSpPr>
          <p:cNvPr id="9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Линейка контроллеров для управления отоплением и ГВС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2C3559A-4780-4F35-8B61-F00ACA5D8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294" y="1255258"/>
            <a:ext cx="4174871" cy="417487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CB8918-CD9C-4E38-A216-687D691786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63" y="2682183"/>
            <a:ext cx="3695723" cy="19421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901DA2-01E6-4C35-95B6-C73CDB6223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040" y="307476"/>
            <a:ext cx="1002414" cy="98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07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961919" y="460341"/>
            <a:ext cx="6195339" cy="394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8F86"/>
                </a:solidFill>
                <a:ea typeface="Tahoma" panose="020B0604030504040204" pitchFamily="34" charset="0"/>
              </a:rPr>
              <a:t>КТР-121. Как выбрать нужные модификации</a:t>
            </a: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</p:txBody>
      </p:sp>
      <p:sp>
        <p:nvSpPr>
          <p:cNvPr id="9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Линейка контроллеров для управления отоплением и ГВС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61919" y="2071358"/>
            <a:ext cx="878321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8F8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Порядок выбора: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>
                <a:solidFill>
                  <a:srgbClr val="008F8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 сайте ОВЕН на странице прибора КТР-121 зайти в «Конфигуратор схем автоматизации котельной»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>
                <a:solidFill>
                  <a:srgbClr val="008F8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Выбрать конфигурацию котельной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>
                <a:solidFill>
                  <a:srgbClr val="008F8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Скачать </a:t>
            </a:r>
            <a:r>
              <a:rPr lang="en-US" dirty="0">
                <a:solidFill>
                  <a:srgbClr val="008F8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PDF</a:t>
            </a:r>
            <a:r>
              <a:rPr lang="ru-RU" dirty="0">
                <a:solidFill>
                  <a:srgbClr val="008F8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-файл с набором необходимых модификаций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901DA2-01E6-4C35-95B6-C73CDB6223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040" y="307476"/>
            <a:ext cx="1002414" cy="98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81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CCDF3B5-85A9-47F2-A82D-B405BEEA83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1" y="1849783"/>
            <a:ext cx="4335138" cy="41742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3901DA2-01E6-4C35-95B6-C73CDB6223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040" y="307476"/>
            <a:ext cx="1002414" cy="986752"/>
          </a:xfrm>
          <a:prstGeom prst="rect">
            <a:avLst/>
          </a:prstGeom>
        </p:spPr>
      </p:pic>
      <p:sp>
        <p:nvSpPr>
          <p:cNvPr id="7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Линейка контроллеров для управления отоплением и ГВС</a:t>
            </a:r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961919" y="536566"/>
            <a:ext cx="9639243" cy="420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8F86"/>
                </a:solidFill>
                <a:ea typeface="Tahoma" panose="020B0604030504040204" pitchFamily="34" charset="0"/>
              </a:rPr>
              <a:t>КТР-121. Функциональные возможности</a:t>
            </a: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61919" y="1184007"/>
            <a:ext cx="10515937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КТР-121 – контроллер с готовыми алгоритмами для автоматизации котельной.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Комбинации алгоритмов позволяют подобрать оптимальный набор автоматики для котельной.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81856" y="3073831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Линейка состоит из трех групп алгоритмов: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КТР-121.01 – автоматика котла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КТР-121.02 – автоматика котельной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КТР-121.03 – автоматика отопления и ГВС</a:t>
            </a:r>
          </a:p>
        </p:txBody>
      </p:sp>
    </p:spTree>
    <p:extLst>
      <p:ext uri="{BB962C8B-B14F-4D97-AF65-F5344CB8AC3E}">
        <p14:creationId xmlns:p14="http://schemas.microsoft.com/office/powerpoint/2010/main" val="4278228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901DA2-01E6-4C35-95B6-C73CDB6223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040" y="307476"/>
            <a:ext cx="1002414" cy="986752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961919" y="460341"/>
            <a:ext cx="6195339" cy="394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8F86"/>
                </a:solidFill>
                <a:ea typeface="Tahoma" panose="020B0604030504040204" pitchFamily="34" charset="0"/>
              </a:rPr>
              <a:t>КТР-121. Аналоги</a:t>
            </a: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</p:txBody>
      </p:sp>
      <p:sp>
        <p:nvSpPr>
          <p:cNvPr id="9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Линейка контроллеров для управления отоплением и ГВС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B508A5C-24BB-4133-878C-FB4679AA9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895558"/>
              </p:ext>
            </p:extLst>
          </p:nvPr>
        </p:nvGraphicFramePr>
        <p:xfrm>
          <a:off x="961918" y="1084566"/>
          <a:ext cx="11064577" cy="5281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1325">
                  <a:extLst>
                    <a:ext uri="{9D8B030D-6E8A-4147-A177-3AD203B41FA5}">
                      <a16:colId xmlns:a16="http://schemas.microsoft.com/office/drawing/2014/main" val="118123634"/>
                    </a:ext>
                  </a:extLst>
                </a:gridCol>
                <a:gridCol w="1883313">
                  <a:extLst>
                    <a:ext uri="{9D8B030D-6E8A-4147-A177-3AD203B41FA5}">
                      <a16:colId xmlns:a16="http://schemas.microsoft.com/office/drawing/2014/main" val="1687893110"/>
                    </a:ext>
                  </a:extLst>
                </a:gridCol>
                <a:gridCol w="1883313">
                  <a:extLst>
                    <a:ext uri="{9D8B030D-6E8A-4147-A177-3AD203B41FA5}">
                      <a16:colId xmlns:a16="http://schemas.microsoft.com/office/drawing/2014/main" val="3245147313"/>
                    </a:ext>
                  </a:extLst>
                </a:gridCol>
                <a:gridCol w="1883313">
                  <a:extLst>
                    <a:ext uri="{9D8B030D-6E8A-4147-A177-3AD203B41FA5}">
                      <a16:colId xmlns:a16="http://schemas.microsoft.com/office/drawing/2014/main" val="1097850322"/>
                    </a:ext>
                  </a:extLst>
                </a:gridCol>
                <a:gridCol w="1883313">
                  <a:extLst>
                    <a:ext uri="{9D8B030D-6E8A-4147-A177-3AD203B41FA5}">
                      <a16:colId xmlns:a16="http://schemas.microsoft.com/office/drawing/2014/main" val="3108987841"/>
                    </a:ext>
                  </a:extLst>
                </a:gridCol>
              </a:tblGrid>
              <a:tr h="443137">
                <a:tc>
                  <a:txBody>
                    <a:bodyPr/>
                    <a:lstStyle/>
                    <a:p>
                      <a:pPr rtl="0" fontAlgn="b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Линейка контроллеров </a:t>
                      </a:r>
                    </a:p>
                  </a:txBody>
                  <a:tcPr marL="28575" marR="28575" marT="19050" marB="19050" anchor="ctr">
                    <a:solidFill>
                      <a:srgbClr val="008F8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ОВЕН КТР-121</a:t>
                      </a:r>
                    </a:p>
                  </a:txBody>
                  <a:tcPr marL="28575" marR="28575" marT="19050" marB="19050" anchor="ctr">
                    <a:solidFill>
                      <a:srgbClr val="008F8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lnSpc>
                          <a:spcPct val="150000"/>
                        </a:lnSpc>
                      </a:pP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Kromschroder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E8</a:t>
                      </a:r>
                    </a:p>
                  </a:txBody>
                  <a:tcPr marL="28575" marR="28575" marT="19050" marB="19050" anchor="ctr">
                    <a:solidFill>
                      <a:srgbClr val="008F8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Siemens Synco-700</a:t>
                      </a:r>
                    </a:p>
                  </a:txBody>
                  <a:tcPr marL="28575" marR="28575" marT="19050" marB="19050" anchor="ctr">
                    <a:solidFill>
                      <a:srgbClr val="008F8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Honeywell SDC</a:t>
                      </a:r>
                    </a:p>
                  </a:txBody>
                  <a:tcPr marL="28575" marR="28575" marT="19050" marB="19050" anchor="ctr">
                    <a:solidFill>
                      <a:srgbClr val="008F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554120"/>
                  </a:ext>
                </a:extLst>
              </a:tr>
              <a:tr h="326155">
                <a:tc>
                  <a:txBody>
                    <a:bodyPr/>
                    <a:lstStyle/>
                    <a:p>
                      <a:pPr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котла 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Водогрейный 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Водогрейный 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Водогрейный 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Водогрейный 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076758"/>
                  </a:ext>
                </a:extLst>
              </a:tr>
              <a:tr h="326155">
                <a:tc>
                  <a:txBody>
                    <a:bodyPr/>
                    <a:lstStyle/>
                    <a:p>
                      <a:pPr rtl="0" fontAlgn="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ступенями</a:t>
                      </a:r>
                    </a:p>
                  </a:txBody>
                  <a:tcPr marL="28575" marR="28575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1, 2, 3</a:t>
                      </a:r>
                    </a:p>
                  </a:txBody>
                  <a:tcPr marL="28575" marR="28575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1, 2</a:t>
                      </a:r>
                    </a:p>
                  </a:txBody>
                  <a:tcPr marL="28575" marR="28575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1, 2, 3</a:t>
                      </a:r>
                    </a:p>
                  </a:txBody>
                  <a:tcPr marL="28575" marR="28575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1, 2</a:t>
                      </a:r>
                    </a:p>
                  </a:txBody>
                  <a:tcPr marL="28575" marR="28575" marT="19050" marB="1905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623726"/>
                  </a:ext>
                </a:extLst>
              </a:tr>
              <a:tr h="326155">
                <a:tc>
                  <a:txBody>
                    <a:bodyPr/>
                    <a:lstStyle/>
                    <a:p>
                      <a:pPr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модуляцией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913676"/>
                  </a:ext>
                </a:extLst>
              </a:tr>
              <a:tr h="326155">
                <a:tc>
                  <a:txBody>
                    <a:bodyPr/>
                    <a:lstStyle/>
                    <a:p>
                      <a:pPr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Аналоговая горелка</a:t>
                      </a:r>
                    </a:p>
                  </a:txBody>
                  <a:tcPr marL="28575" marR="28575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28575" marR="28575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28575" marR="28575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28575" marR="28575" marT="19050" marB="1905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51072"/>
                  </a:ext>
                </a:extLst>
              </a:tr>
              <a:tr h="326155">
                <a:tc>
                  <a:txBody>
                    <a:bodyPr/>
                    <a:lstStyle/>
                    <a:p>
                      <a:pPr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 аварий горелки 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484627"/>
                  </a:ext>
                </a:extLst>
              </a:tr>
              <a:tr h="326155">
                <a:tc>
                  <a:txBody>
                    <a:bodyPr/>
                    <a:lstStyle/>
                    <a:p>
                      <a:pPr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Модуль для контроля аварий</a:t>
                      </a:r>
                    </a:p>
                  </a:txBody>
                  <a:tcPr marL="28575" marR="28575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28575" marR="28575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</a:p>
                  </a:txBody>
                  <a:tcPr marL="28575" marR="28575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</a:p>
                  </a:txBody>
                  <a:tcPr marL="28575" marR="28575" marT="19050" marB="1905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615237"/>
                  </a:ext>
                </a:extLst>
              </a:tr>
              <a:tr h="443137">
                <a:tc>
                  <a:txBody>
                    <a:bodyPr/>
                    <a:lstStyle/>
                    <a:p>
                      <a:pPr rtl="0" fontAlgn="b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котловыми насососами 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359797"/>
                  </a:ext>
                </a:extLst>
              </a:tr>
              <a:tr h="326155">
                <a:tc>
                  <a:txBody>
                    <a:bodyPr/>
                    <a:lstStyle/>
                    <a:p>
                      <a:pPr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сетевыми насосами </a:t>
                      </a:r>
                    </a:p>
                  </a:txBody>
                  <a:tcPr marL="28575" marR="28575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28575" marR="28575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28575" marR="28575" marT="19050" marB="190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799208"/>
                  </a:ext>
                </a:extLst>
              </a:tr>
              <a:tr h="443137">
                <a:tc>
                  <a:txBody>
                    <a:bodyPr/>
                    <a:lstStyle/>
                    <a:p>
                      <a:pPr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Допустимое кол-во котлов в каскаде 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456674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 давления теплоносителя </a:t>
                      </a:r>
                    </a:p>
                  </a:txBody>
                  <a:tcPr marL="28575" marR="28575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</a:p>
                  </a:txBody>
                  <a:tcPr marL="28575" marR="28575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28575" marR="28575" marT="19050" marB="190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17547"/>
                  </a:ext>
                </a:extLst>
              </a:tr>
              <a:tr h="326155">
                <a:tc>
                  <a:txBody>
                    <a:bodyPr/>
                    <a:lstStyle/>
                    <a:p>
                      <a:pPr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Отсечение протока через котел 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993502"/>
                  </a:ext>
                </a:extLst>
              </a:tr>
              <a:tr h="326155">
                <a:tc>
                  <a:txBody>
                    <a:bodyPr/>
                    <a:lstStyle/>
                    <a:p>
                      <a:pPr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Ручной режим управления </a:t>
                      </a:r>
                    </a:p>
                  </a:txBody>
                  <a:tcPr marL="28575" marR="28575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619650"/>
                  </a:ext>
                </a:extLst>
              </a:tr>
              <a:tr h="326155">
                <a:tc>
                  <a:txBody>
                    <a:bodyPr/>
                    <a:lstStyle/>
                    <a:p>
                      <a:pPr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 обратной воды 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374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644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961919" y="460341"/>
            <a:ext cx="6195339" cy="394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8F86"/>
                </a:solidFill>
                <a:ea typeface="Tahoma" panose="020B0604030504040204" pitchFamily="34" charset="0"/>
              </a:rPr>
              <a:t>КТР-121. Аналоги</a:t>
            </a: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</p:txBody>
      </p:sp>
      <p:sp>
        <p:nvSpPr>
          <p:cNvPr id="9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Линейка контроллеров для управления отоплением и ГВС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FB508A5C-24BB-4133-878C-FB4679AA9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978103"/>
              </p:ext>
            </p:extLst>
          </p:nvPr>
        </p:nvGraphicFramePr>
        <p:xfrm>
          <a:off x="689316" y="1422191"/>
          <a:ext cx="11224635" cy="4659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2407">
                  <a:extLst>
                    <a:ext uri="{9D8B030D-6E8A-4147-A177-3AD203B41FA5}">
                      <a16:colId xmlns:a16="http://schemas.microsoft.com/office/drawing/2014/main" val="118123634"/>
                    </a:ext>
                  </a:extLst>
                </a:gridCol>
                <a:gridCol w="1910557">
                  <a:extLst>
                    <a:ext uri="{9D8B030D-6E8A-4147-A177-3AD203B41FA5}">
                      <a16:colId xmlns:a16="http://schemas.microsoft.com/office/drawing/2014/main" val="1687893110"/>
                    </a:ext>
                  </a:extLst>
                </a:gridCol>
                <a:gridCol w="1910557">
                  <a:extLst>
                    <a:ext uri="{9D8B030D-6E8A-4147-A177-3AD203B41FA5}">
                      <a16:colId xmlns:a16="http://schemas.microsoft.com/office/drawing/2014/main" val="3245147313"/>
                    </a:ext>
                  </a:extLst>
                </a:gridCol>
                <a:gridCol w="1910557">
                  <a:extLst>
                    <a:ext uri="{9D8B030D-6E8A-4147-A177-3AD203B41FA5}">
                      <a16:colId xmlns:a16="http://schemas.microsoft.com/office/drawing/2014/main" val="1097850322"/>
                    </a:ext>
                  </a:extLst>
                </a:gridCol>
                <a:gridCol w="1910557">
                  <a:extLst>
                    <a:ext uri="{9D8B030D-6E8A-4147-A177-3AD203B41FA5}">
                      <a16:colId xmlns:a16="http://schemas.microsoft.com/office/drawing/2014/main" val="3108987841"/>
                    </a:ext>
                  </a:extLst>
                </a:gridCol>
              </a:tblGrid>
              <a:tr h="362130">
                <a:tc>
                  <a:txBody>
                    <a:bodyPr/>
                    <a:lstStyle/>
                    <a:p>
                      <a:pPr rtl="0" fontAlgn="b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Линейка контроллеров </a:t>
                      </a:r>
                    </a:p>
                  </a:txBody>
                  <a:tcPr marL="28575" marR="28575" marT="19050" marB="19050" anchor="ctr">
                    <a:solidFill>
                      <a:srgbClr val="008F8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ОВЕН КТР-121</a:t>
                      </a:r>
                    </a:p>
                  </a:txBody>
                  <a:tcPr marL="28575" marR="28575" marT="19050" marB="19050" anchor="ctr">
                    <a:solidFill>
                      <a:srgbClr val="008F8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lnSpc>
                          <a:spcPct val="150000"/>
                        </a:lnSpc>
                      </a:pP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Kromschroder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E8</a:t>
                      </a:r>
                    </a:p>
                  </a:txBody>
                  <a:tcPr marL="28575" marR="28575" marT="19050" marB="19050" anchor="ctr">
                    <a:solidFill>
                      <a:srgbClr val="008F8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Siemens Synco-700</a:t>
                      </a:r>
                    </a:p>
                  </a:txBody>
                  <a:tcPr marL="28575" marR="28575" marT="19050" marB="19050" anchor="ctr">
                    <a:solidFill>
                      <a:srgbClr val="008F8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Honeywell SDC</a:t>
                      </a:r>
                    </a:p>
                  </a:txBody>
                  <a:tcPr marL="28575" marR="28575" marT="19050" marB="19050" anchor="ctr">
                    <a:solidFill>
                      <a:srgbClr val="008F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554120"/>
                  </a:ext>
                </a:extLst>
              </a:tr>
              <a:tr h="331953">
                <a:tc>
                  <a:txBody>
                    <a:bodyPr/>
                    <a:lstStyle/>
                    <a:p>
                      <a:pPr rtl="0" fontAlgn="b">
                        <a:lnSpc>
                          <a:spcPct val="150000"/>
                        </a:lnSpc>
                      </a:pPr>
                      <a:r>
                        <a:rPr lang="ru-RU" sz="1400" dirty="0" err="1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Погодозависимый</a:t>
                      </a:r>
                      <a:endParaRPr lang="ru-RU" sz="1400" dirty="0">
                        <a:solidFill>
                          <a:srgbClr val="008F8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076758"/>
                  </a:ext>
                </a:extLst>
              </a:tr>
              <a:tr h="331953">
                <a:tc>
                  <a:txBody>
                    <a:bodyPr/>
                    <a:lstStyle/>
                    <a:p>
                      <a:pPr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контурами</a:t>
                      </a:r>
                    </a:p>
                  </a:txBody>
                  <a:tcPr marL="28575" marR="28575" marT="19050" marB="1905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623726"/>
                  </a:ext>
                </a:extLst>
              </a:tr>
              <a:tr h="331953">
                <a:tc>
                  <a:txBody>
                    <a:bodyPr/>
                    <a:lstStyle/>
                    <a:p>
                      <a:pPr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насосами отопления </a:t>
                      </a:r>
                    </a:p>
                  </a:txBody>
                  <a:tcPr marL="28575" marR="28575" marT="19050" marB="1905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913676"/>
                  </a:ext>
                </a:extLst>
              </a:tr>
              <a:tr h="331953">
                <a:tc>
                  <a:txBody>
                    <a:bodyPr/>
                    <a:lstStyle/>
                    <a:p>
                      <a:pPr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насосами ГВС</a:t>
                      </a:r>
                    </a:p>
                  </a:txBody>
                  <a:tcPr marL="28575" marR="28575" marT="19050" marB="1905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51072"/>
                  </a:ext>
                </a:extLst>
              </a:tr>
              <a:tr h="331953">
                <a:tc>
                  <a:txBody>
                    <a:bodyPr/>
                    <a:lstStyle/>
                    <a:p>
                      <a:pPr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системы подпитки </a:t>
                      </a:r>
                    </a:p>
                  </a:txBody>
                  <a:tcPr marL="28575" marR="28575" marT="19050" marB="1905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484627"/>
                  </a:ext>
                </a:extLst>
              </a:tr>
              <a:tr h="331953">
                <a:tc>
                  <a:txBody>
                    <a:bodyPr/>
                    <a:lstStyle/>
                    <a:p>
                      <a:pPr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Приоритет ГВС </a:t>
                      </a:r>
                    </a:p>
                  </a:txBody>
                  <a:tcPr marL="28575" marR="28575" marT="19050" marB="1905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28575" marR="28575" marT="19050" marB="190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615237"/>
                  </a:ext>
                </a:extLst>
              </a:tr>
              <a:tr h="331953">
                <a:tc>
                  <a:txBody>
                    <a:bodyPr/>
                    <a:lstStyle/>
                    <a:p>
                      <a:pPr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Режимы экономии </a:t>
                      </a:r>
                    </a:p>
                  </a:txBody>
                  <a:tcPr marL="28575" marR="28575" marT="19050" marB="1905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359797"/>
                  </a:ext>
                </a:extLst>
              </a:tr>
              <a:tr h="331953">
                <a:tc>
                  <a:txBody>
                    <a:bodyPr/>
                    <a:lstStyle/>
                    <a:p>
                      <a:pPr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Режимы Зима/Лето</a:t>
                      </a: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28575" marR="28575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799208"/>
                  </a:ext>
                </a:extLst>
              </a:tr>
              <a:tr h="331953">
                <a:tc>
                  <a:txBody>
                    <a:bodyPr/>
                    <a:lstStyle/>
                    <a:p>
                      <a:pPr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Защита от </a:t>
                      </a:r>
                      <a:r>
                        <a:rPr lang="ru-RU" sz="1400" dirty="0" err="1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легионелы</a:t>
                      </a: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28575" marR="28575" marT="19050" marB="1905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456674"/>
                  </a:ext>
                </a:extLst>
              </a:tr>
              <a:tr h="331953">
                <a:tc>
                  <a:txBody>
                    <a:bodyPr/>
                    <a:lstStyle/>
                    <a:p>
                      <a:pPr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Защита от замерзания трубопровода </a:t>
                      </a: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</a:p>
                  </a:txBody>
                  <a:tcPr marL="28575" marR="28575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17547"/>
                  </a:ext>
                </a:extLst>
              </a:tr>
              <a:tr h="331953">
                <a:tc>
                  <a:txBody>
                    <a:bodyPr/>
                    <a:lstStyle/>
                    <a:p>
                      <a:pPr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Экран</a:t>
                      </a:r>
                    </a:p>
                  </a:txBody>
                  <a:tcPr marL="28575" marR="28575" marT="19050" marB="1905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заказу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8575" marR="28575" marT="19050" marB="1905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993502"/>
                  </a:ext>
                </a:extLst>
              </a:tr>
              <a:tr h="331953">
                <a:tc>
                  <a:txBody>
                    <a:bodyPr/>
                    <a:lstStyle/>
                    <a:p>
                      <a:pPr rtl="0" fontAlgn="b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Протокол </a:t>
                      </a: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Modbus</a:t>
                      </a:r>
                    </a:p>
                  </a:txBody>
                  <a:tcPr marL="28575" marR="28575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eBus</a:t>
                      </a:r>
                      <a:r>
                        <a:rPr lang="en-US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OpenTherm</a:t>
                      </a:r>
                      <a:endParaRPr lang="en-US" sz="1400" dirty="0">
                        <a:solidFill>
                          <a:srgbClr val="008F8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KNX </a:t>
                      </a:r>
                    </a:p>
                  </a:txBody>
                  <a:tcPr marL="28575" marR="28575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rgbClr val="008F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OpenTherm</a:t>
                      </a:r>
                      <a:endParaRPr lang="en-US" sz="1400" dirty="0">
                        <a:solidFill>
                          <a:srgbClr val="008F8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619650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3901DA2-01E6-4C35-95B6-C73CDB6223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040" y="307476"/>
            <a:ext cx="1002414" cy="98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6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961919" y="460341"/>
            <a:ext cx="6195339" cy="394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8F86"/>
                </a:solidFill>
                <a:ea typeface="Tahoma" panose="020B0604030504040204" pitchFamily="34" charset="0"/>
              </a:rPr>
              <a:t>КТР-121. Дополнительное оборудование</a:t>
            </a: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</p:txBody>
      </p:sp>
      <p:sp>
        <p:nvSpPr>
          <p:cNvPr id="9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Линейка контроллеров для управления отоплением и ГВС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682C77DD-218C-43BA-A805-A66FDBD4A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004006"/>
              </p:ext>
            </p:extLst>
          </p:nvPr>
        </p:nvGraphicFramePr>
        <p:xfrm>
          <a:off x="835309" y="1529532"/>
          <a:ext cx="11064576" cy="4562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0176">
                  <a:extLst>
                    <a:ext uri="{9D8B030D-6E8A-4147-A177-3AD203B41FA5}">
                      <a16:colId xmlns:a16="http://schemas.microsoft.com/office/drawing/2014/main" val="118123634"/>
                    </a:ext>
                  </a:extLst>
                </a:gridCol>
                <a:gridCol w="7174400">
                  <a:extLst>
                    <a:ext uri="{9D8B030D-6E8A-4147-A177-3AD203B41FA5}">
                      <a16:colId xmlns:a16="http://schemas.microsoft.com/office/drawing/2014/main" val="3245147313"/>
                    </a:ext>
                  </a:extLst>
                </a:gridCol>
              </a:tblGrid>
              <a:tr h="3790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Описание</a:t>
                      </a:r>
                    </a:p>
                  </a:txBody>
                  <a:tcPr anchor="ctr">
                    <a:solidFill>
                      <a:srgbClr val="008F8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Комментарий</a:t>
                      </a:r>
                    </a:p>
                  </a:txBody>
                  <a:tcPr anchor="ctr">
                    <a:solidFill>
                      <a:srgbClr val="008F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554120"/>
                  </a:ext>
                </a:extLst>
              </a:tr>
              <a:tr h="3790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Крышка защитная на 8 модулей</a:t>
                      </a:r>
                      <a:endParaRPr lang="ru-RU" sz="1400" kern="12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Позволяет монтировать </a:t>
                      </a:r>
                      <a:r>
                        <a:rPr lang="en-US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DIN-</a:t>
                      </a:r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реечный прибор на дверцу щита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076758"/>
                  </a:ext>
                </a:extLst>
              </a:tr>
              <a:tr h="3790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Модули расширения</a:t>
                      </a:r>
                      <a:endParaRPr lang="ru-RU" sz="1400" kern="12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 </a:t>
                      </a:r>
                      <a:r>
                        <a:rPr lang="ru-RU" sz="1400" dirty="0" err="1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общекотельных</a:t>
                      </a:r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аварий и управления подпиткой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913676"/>
                  </a:ext>
                </a:extLst>
              </a:tr>
              <a:tr h="3790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Датчик температуры воздуха</a:t>
                      </a:r>
                      <a:endParaRPr lang="ru-RU" sz="1400" kern="12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Датчик температуры в корпусе для настенного монтажа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51072"/>
                  </a:ext>
                </a:extLst>
              </a:tr>
              <a:tr h="3790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Погружные датчики температуры</a:t>
                      </a:r>
                      <a:endParaRPr lang="ru-RU" sz="1400" kern="12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Датчики для измерения температуры в трубопроводе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484627"/>
                  </a:ext>
                </a:extLst>
              </a:tr>
              <a:tr h="3790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Датчики давления</a:t>
                      </a:r>
                      <a:endParaRPr lang="ru-RU" sz="1400" kern="12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Датчики для измерения давления в трубопроводе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615237"/>
                  </a:ext>
                </a:extLst>
              </a:tr>
              <a:tr h="3790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Механическое реле давления</a:t>
                      </a:r>
                      <a:endParaRPr lang="ru-RU" sz="1400" kern="12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 перепада давления на насосе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359797"/>
                  </a:ext>
                </a:extLst>
              </a:tr>
              <a:tr h="3790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Сигнализатор загазованности метана</a:t>
                      </a:r>
                      <a:endParaRPr lang="ru-RU" sz="1400" kern="12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 метана (</a:t>
                      </a:r>
                      <a:r>
                        <a:rPr lang="ru-RU" sz="1400" dirty="0" err="1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общекотельные</a:t>
                      </a:r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аварии)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274285"/>
                  </a:ext>
                </a:extLst>
              </a:tr>
              <a:tr h="3790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Сигнализатор загазованности угарного газа</a:t>
                      </a:r>
                      <a:endParaRPr lang="ru-RU" sz="1400" kern="12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 </a:t>
                      </a:r>
                      <a:r>
                        <a:rPr lang="en-US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400" dirty="0" err="1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общекотельные</a:t>
                      </a:r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аварии)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32237"/>
                  </a:ext>
                </a:extLst>
              </a:tr>
              <a:tr h="447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Сетевые шлюзы</a:t>
                      </a:r>
                      <a:endParaRPr lang="ru-RU" sz="1400" kern="12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Позволяет прибору с </a:t>
                      </a:r>
                      <a:r>
                        <a:rPr lang="en-US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RS-485 (Modbus) </a:t>
                      </a:r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передавать данные в </a:t>
                      </a:r>
                      <a:r>
                        <a:rPr lang="en-US" sz="1400" dirty="0" err="1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OwenCloud</a:t>
                      </a:r>
                      <a:endParaRPr lang="ru-RU" sz="14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23026"/>
                  </a:ext>
                </a:extLst>
              </a:tr>
              <a:tr h="3790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Механическое реле избыточного давления</a:t>
                      </a:r>
                      <a:endParaRPr lang="ru-RU" sz="1400" kern="12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 разряжения в топке котла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231944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901DA2-01E6-4C35-95B6-C73CDB6223F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040" y="307476"/>
            <a:ext cx="1002414" cy="98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04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3901DA2-01E6-4C35-95B6-C73CDB6223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040" y="307476"/>
            <a:ext cx="1002414" cy="986752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961919" y="460341"/>
            <a:ext cx="6195339" cy="394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8F86"/>
                </a:solidFill>
                <a:ea typeface="Tahoma" panose="020B0604030504040204" pitchFamily="34" charset="0"/>
              </a:rPr>
              <a:t>КТР-121. Полезные ссылки</a:t>
            </a: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</p:txBody>
      </p:sp>
      <p:sp>
        <p:nvSpPr>
          <p:cNvPr id="9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Линейка контроллеров для управления отоплением и ГВС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ADD59585-5CC2-4333-ACFD-1E813E9B99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416751"/>
              </p:ext>
            </p:extLst>
          </p:nvPr>
        </p:nvGraphicFramePr>
        <p:xfrm>
          <a:off x="431874" y="1057784"/>
          <a:ext cx="11594621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3517">
                  <a:extLst>
                    <a:ext uri="{9D8B030D-6E8A-4147-A177-3AD203B41FA5}">
                      <a16:colId xmlns:a16="http://schemas.microsoft.com/office/drawing/2014/main" val="118123634"/>
                    </a:ext>
                  </a:extLst>
                </a:gridCol>
                <a:gridCol w="1842868">
                  <a:extLst>
                    <a:ext uri="{9D8B030D-6E8A-4147-A177-3AD203B41FA5}">
                      <a16:colId xmlns:a16="http://schemas.microsoft.com/office/drawing/2014/main" val="1687893110"/>
                    </a:ext>
                  </a:extLst>
                </a:gridCol>
                <a:gridCol w="5738236">
                  <a:extLst>
                    <a:ext uri="{9D8B030D-6E8A-4147-A177-3AD203B41FA5}">
                      <a16:colId xmlns:a16="http://schemas.microsoft.com/office/drawing/2014/main" val="3245147313"/>
                    </a:ext>
                  </a:extLst>
                </a:gridCol>
              </a:tblGrid>
              <a:tr h="27222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Описание</a:t>
                      </a:r>
                    </a:p>
                  </a:txBody>
                  <a:tcPr anchor="ctr">
                    <a:solidFill>
                      <a:srgbClr val="008F8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Ссылка</a:t>
                      </a:r>
                      <a:endParaRPr lang="ru-RU" sz="14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8F8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Комментарий</a:t>
                      </a:r>
                    </a:p>
                  </a:txBody>
                  <a:tcPr anchor="ctr">
                    <a:solidFill>
                      <a:srgbClr val="008F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554120"/>
                  </a:ext>
                </a:extLst>
              </a:tr>
              <a:tr h="462783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Страница линейки КТР-121 на сайте ОВЕН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открыть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документация, ПО, описания функций и модификаций, цены, схемы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076758"/>
                  </a:ext>
                </a:extLst>
              </a:tr>
              <a:tr h="2722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Конфигуратор схем автоматизации котельной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/>
                        </a:rPr>
                        <a:t>открыть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помогает выбрать модификации для конкретной котельной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913676"/>
                  </a:ext>
                </a:extLst>
              </a:tr>
              <a:tr h="272225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Сопроводительная документация и ПО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/>
                        </a:rPr>
                        <a:t>открыть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руководство по эксплуатации, конфигуратор, встроенное ПО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51072"/>
                  </a:ext>
                </a:extLst>
              </a:tr>
              <a:tr h="272225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Телеграм бот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/>
                        </a:rPr>
                        <a:t>открыть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помогает настроить КТР, найти прошивку, отвечает на вопросы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484627"/>
                  </a:ext>
                </a:extLst>
              </a:tr>
              <a:tr h="272225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ОРС сервер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/>
                        </a:rPr>
                        <a:t>открыть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интегрирует КТР в </a:t>
                      </a:r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SCADA </a:t>
                      </a:r>
                      <a:r>
                        <a:rPr lang="ru-RU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системы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615237"/>
                  </a:ext>
                </a:extLst>
              </a:tr>
              <a:tr h="272225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Сервис </a:t>
                      </a:r>
                      <a:r>
                        <a:rPr lang="en-US" sz="1400" dirty="0" err="1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OwenCloud</a:t>
                      </a:r>
                      <a:endParaRPr lang="ru-RU" sz="14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8"/>
                        </a:rPr>
                        <a:t>открыть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дает доступ к КТР из любой точки мира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359797"/>
                  </a:ext>
                </a:extLst>
              </a:tr>
              <a:tr h="462783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Мобильное приложение </a:t>
                      </a:r>
                      <a:r>
                        <a:rPr lang="en-US" sz="1400" dirty="0" err="1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OwenCloud</a:t>
                      </a:r>
                      <a:endParaRPr lang="ru-RU" sz="14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9"/>
                        </a:rPr>
                        <a:t>Google Play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0"/>
                        </a:rPr>
                        <a:t>App Store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упрощает удаленный доступ, уведомляет о событиях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274285"/>
                  </a:ext>
                </a:extLst>
              </a:tr>
              <a:tr h="4627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Телеграм канал Промзона ОВЕН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1"/>
                        </a:rPr>
                        <a:t>открыть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новости компании ОВЕН, рекомендации по применению продукции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32237"/>
                  </a:ext>
                </a:extLst>
              </a:tr>
              <a:tr h="2722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Телеграм канал Беседка в Промзоне ОВЕН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2"/>
                        </a:rPr>
                        <a:t>открыть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обсудить новости, узнать как настроить продукцию ОВЕН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23026"/>
                  </a:ext>
                </a:extLst>
              </a:tr>
              <a:tr h="2722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YouTube</a:t>
                      </a:r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канал ОВЕН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3"/>
                        </a:rPr>
                        <a:t>открыть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обзорные, обучающие видео ролики о продукции ОВЕН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231944"/>
                  </a:ext>
                </a:extLst>
              </a:tr>
              <a:tr h="272225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 видео на сайте ОВЕН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4"/>
                        </a:rPr>
                        <a:t>открыть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если </a:t>
                      </a:r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YouTube</a:t>
                      </a:r>
                      <a:r>
                        <a:rPr lang="ru-RU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недоступен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722285"/>
                  </a:ext>
                </a:extLst>
              </a:tr>
              <a:tr h="272225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 в контакте ОВЕН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5"/>
                        </a:rPr>
                        <a:t>открыть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новости компании ОВЕН, конкурсы, опросы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580529"/>
                  </a:ext>
                </a:extLst>
              </a:tr>
              <a:tr h="272225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Канал ОВЕН на </a:t>
                      </a:r>
                      <a:r>
                        <a:rPr lang="ru-RU" sz="1400" dirty="0" err="1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Яндекс.Дзен</a:t>
                      </a:r>
                      <a:endParaRPr lang="ru-RU" sz="14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6"/>
                        </a:rPr>
                        <a:t>открыть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статьи, </a:t>
                      </a:r>
                      <a:r>
                        <a:rPr lang="ru-RU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лонгриды</a:t>
                      </a:r>
                      <a:r>
                        <a:rPr lang="ru-RU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 продукцию ОВЕН, смежные </a:t>
                      </a:r>
                      <a:r>
                        <a:rPr lang="ru-RU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тамы</a:t>
                      </a:r>
                      <a:endParaRPr lang="ru-RU" sz="14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715185"/>
                  </a:ext>
                </a:extLst>
              </a:tr>
              <a:tr h="272225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Прайс лист на продукцию ОВЕН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7"/>
                        </a:rPr>
                        <a:t>открыть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актуальные цены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134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033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Линейка контроллеров для управления отоплением и ГВС</a:t>
            </a:r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961919" y="536566"/>
            <a:ext cx="9639243" cy="420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8F86"/>
              </a:buClr>
              <a:buNone/>
            </a:pPr>
            <a:r>
              <a:rPr lang="ru-RU" sz="1800" b="1" dirty="0">
                <a:solidFill>
                  <a:srgbClr val="008F86"/>
                </a:solidFill>
                <a:ea typeface="Tahoma" panose="020B0604030504040204" pitchFamily="34" charset="0"/>
              </a:rPr>
              <a:t>Схема управления котельной на базе КТР-121</a:t>
            </a: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17E3B6-3C48-4030-8AAF-61D735C30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22" y="500241"/>
            <a:ext cx="8243888" cy="4470926"/>
          </a:xfrm>
          <a:prstGeom prst="rect">
            <a:avLst/>
          </a:prstGeom>
        </p:spPr>
      </p:pic>
      <p:sp>
        <p:nvSpPr>
          <p:cNvPr id="10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686722" y="5015537"/>
            <a:ext cx="2813716" cy="7604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rgbClr val="008F86"/>
                </a:solidFill>
              </a:rPr>
              <a:t>КТР-121.</a:t>
            </a:r>
            <a:r>
              <a:rPr lang="ru-RU" sz="1600" dirty="0">
                <a:solidFill>
                  <a:srgbClr val="FF0000"/>
                </a:solidFill>
              </a:rPr>
              <a:t>01</a:t>
            </a:r>
            <a:r>
              <a:rPr lang="ru-RU" sz="1600" dirty="0">
                <a:solidFill>
                  <a:srgbClr val="008F86"/>
                </a:solidFill>
              </a:rPr>
              <a:t> – управляет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FF0000"/>
                </a:solidFill>
              </a:rPr>
              <a:t>одним</a:t>
            </a:r>
            <a:r>
              <a:rPr lang="ru-RU" sz="1600" dirty="0">
                <a:solidFill>
                  <a:srgbClr val="008F86"/>
                </a:solidFill>
              </a:rPr>
              <a:t> котлом  </a:t>
            </a:r>
          </a:p>
        </p:txBody>
      </p:sp>
      <p:sp>
        <p:nvSpPr>
          <p:cNvPr id="11" name="Объект 5">
            <a:extLst>
              <a:ext uri="{FF2B5EF4-FFF2-40B4-BE49-F238E27FC236}">
                <a16:creationId xmlns:a16="http://schemas.microsoft.com/office/drawing/2014/main" id="{F8166548-A215-4DFF-B306-92C3DC66B82A}"/>
              </a:ext>
            </a:extLst>
          </p:cNvPr>
          <p:cNvSpPr txBox="1">
            <a:spLocks/>
          </p:cNvSpPr>
          <p:nvPr/>
        </p:nvSpPr>
        <p:spPr>
          <a:xfrm>
            <a:off x="3792513" y="5015537"/>
            <a:ext cx="3547282" cy="7583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rgbClr val="008F86"/>
                </a:solidFill>
              </a:rPr>
              <a:t>КТР-121.</a:t>
            </a:r>
            <a:r>
              <a:rPr lang="ru-RU" sz="1600" dirty="0">
                <a:solidFill>
                  <a:srgbClr val="FF0000"/>
                </a:solidFill>
              </a:rPr>
              <a:t>02</a:t>
            </a:r>
            <a:r>
              <a:rPr lang="ru-RU" sz="1600" dirty="0">
                <a:solidFill>
                  <a:srgbClr val="008F86"/>
                </a:solidFill>
              </a:rPr>
              <a:t> – управляет 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FF0000"/>
                </a:solidFill>
              </a:rPr>
              <a:t>каскадом </a:t>
            </a:r>
            <a:r>
              <a:rPr lang="ru-RU" sz="1600" dirty="0">
                <a:solidFill>
                  <a:srgbClr val="008F86"/>
                </a:solidFill>
              </a:rPr>
              <a:t>до 4-х котлов  </a:t>
            </a:r>
          </a:p>
        </p:txBody>
      </p:sp>
      <p:sp>
        <p:nvSpPr>
          <p:cNvPr id="13" name="Объект 5">
            <a:extLst>
              <a:ext uri="{FF2B5EF4-FFF2-40B4-BE49-F238E27FC236}">
                <a16:creationId xmlns:a16="http://schemas.microsoft.com/office/drawing/2014/main" id="{396B4414-A1BF-40D9-AD0A-46311448727A}"/>
              </a:ext>
            </a:extLst>
          </p:cNvPr>
          <p:cNvSpPr txBox="1">
            <a:spLocks/>
          </p:cNvSpPr>
          <p:nvPr/>
        </p:nvSpPr>
        <p:spPr>
          <a:xfrm>
            <a:off x="7803965" y="5015537"/>
            <a:ext cx="3547282" cy="7583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rgbClr val="008F86"/>
                </a:solidFill>
              </a:rPr>
              <a:t>КТР-121.</a:t>
            </a:r>
            <a:r>
              <a:rPr lang="ru-RU" sz="1600" dirty="0">
                <a:solidFill>
                  <a:srgbClr val="FF0000"/>
                </a:solidFill>
              </a:rPr>
              <a:t>03</a:t>
            </a:r>
            <a:r>
              <a:rPr lang="ru-RU" sz="1600" dirty="0">
                <a:solidFill>
                  <a:srgbClr val="008F86"/>
                </a:solidFill>
              </a:rPr>
              <a:t> – управляет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8F86"/>
                </a:solidFill>
              </a:rPr>
              <a:t>системой </a:t>
            </a:r>
            <a:r>
              <a:rPr lang="ru-RU" sz="1600" dirty="0">
                <a:solidFill>
                  <a:srgbClr val="FF0000"/>
                </a:solidFill>
              </a:rPr>
              <a:t>отопления</a:t>
            </a:r>
            <a:r>
              <a:rPr lang="ru-RU" sz="1600" dirty="0">
                <a:solidFill>
                  <a:srgbClr val="008F86"/>
                </a:solidFill>
              </a:rPr>
              <a:t> и ГВС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3901DA2-01E6-4C35-95B6-C73CDB6223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040" y="307476"/>
            <a:ext cx="1002414" cy="98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57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Линейка контроллеров для управления отоплением и ГВС</a:t>
            </a:r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961919" y="536566"/>
            <a:ext cx="9639243" cy="420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8F86"/>
              </a:buClr>
              <a:buNone/>
            </a:pPr>
            <a:r>
              <a:rPr lang="ru-RU" sz="1800" b="1" dirty="0">
                <a:solidFill>
                  <a:srgbClr val="008F86"/>
                </a:solidFill>
                <a:ea typeface="Tahoma" panose="020B0604030504040204" pitchFamily="34" charset="0"/>
              </a:rPr>
              <a:t>Схема управления котельной на базе КТР-121</a:t>
            </a: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8B592C3-4743-4D30-8BEB-784ACC59B8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30" y="956756"/>
            <a:ext cx="9577267" cy="51200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901DA2-01E6-4C35-95B6-C73CDB6223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040" y="307476"/>
            <a:ext cx="1002414" cy="98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74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Линейка контроллеров для управления отоплением и ГВС</a:t>
            </a:r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961919" y="536566"/>
            <a:ext cx="9639243" cy="420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8F86"/>
              </a:buClr>
              <a:buNone/>
            </a:pPr>
            <a:r>
              <a:rPr lang="ru-RU" sz="1800" b="1" dirty="0">
                <a:solidFill>
                  <a:srgbClr val="008F86"/>
                </a:solidFill>
                <a:ea typeface="Tahoma" panose="020B0604030504040204" pitchFamily="34" charset="0"/>
              </a:rPr>
              <a:t>КТР-121. Общие функции безопасности</a:t>
            </a: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</p:txBody>
      </p:sp>
      <p:sp>
        <p:nvSpPr>
          <p:cNvPr id="9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5920677" y="1235822"/>
            <a:ext cx="4575437" cy="21327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Исключение </a:t>
            </a:r>
            <a:r>
              <a:rPr lang="ru-RU" sz="1400" dirty="0" err="1">
                <a:solidFill>
                  <a:schemeClr val="tx1"/>
                </a:solidFill>
                <a:ea typeface="Tahoma" panose="020B0604030504040204" pitchFamily="34" charset="0"/>
              </a:rPr>
              <a:t>тактования</a:t>
            </a:r>
            <a:endParaRPr lang="ru-RU" sz="1400" dirty="0">
              <a:solidFill>
                <a:schemeClr val="tx1"/>
              </a:solidFill>
              <a:ea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Защита от конденсата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Контроль уходящих газов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Контроль </a:t>
            </a:r>
            <a:r>
              <a:rPr lang="ru-RU" sz="1400" dirty="0" err="1">
                <a:solidFill>
                  <a:schemeClr val="tx1"/>
                </a:solidFill>
                <a:ea typeface="Tahoma" panose="020B0604030504040204" pitchFamily="34" charset="0"/>
              </a:rPr>
              <a:t>общекотельных</a:t>
            </a:r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 аварий</a:t>
            </a:r>
          </a:p>
        </p:txBody>
      </p:sp>
      <p:sp>
        <p:nvSpPr>
          <p:cNvPr id="10" name="Объект 5">
            <a:extLst>
              <a:ext uri="{FF2B5EF4-FFF2-40B4-BE49-F238E27FC236}">
                <a16:creationId xmlns:a16="http://schemas.microsoft.com/office/drawing/2014/main" id="{C62A72EC-287A-44F4-8021-8720B56064A7}"/>
              </a:ext>
            </a:extLst>
          </p:cNvPr>
          <p:cNvSpPr txBox="1">
            <a:spLocks/>
          </p:cNvSpPr>
          <p:nvPr/>
        </p:nvSpPr>
        <p:spPr>
          <a:xfrm>
            <a:off x="5970590" y="3358512"/>
            <a:ext cx="4475609" cy="17145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Контроль разрежения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Контроль протока через котел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Управление подпиткой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Журнал аварий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CCDF3B5-85A9-47F2-A82D-B405BEEA83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8" y="1095059"/>
            <a:ext cx="4335138" cy="41742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3901DA2-01E6-4C35-95B6-C73CDB6223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040" y="307476"/>
            <a:ext cx="1002414" cy="98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69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Линейка контроллеров для управления отоплением и ГВС</a:t>
            </a:r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961919" y="536566"/>
            <a:ext cx="9639243" cy="420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8F86"/>
              </a:buClr>
              <a:buNone/>
            </a:pPr>
            <a:r>
              <a:rPr lang="ru-RU" sz="1800" b="1" dirty="0">
                <a:solidFill>
                  <a:srgbClr val="008F86"/>
                </a:solidFill>
                <a:ea typeface="Tahoma" panose="020B0604030504040204" pitchFamily="34" charset="0"/>
              </a:rPr>
              <a:t>КТР-121.01. Функции котлового регулятора</a:t>
            </a: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0693AF2-2150-46BF-9909-F584D06645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96" y="1066204"/>
            <a:ext cx="6298071" cy="4546805"/>
          </a:xfrm>
          <a:prstGeom prst="rect">
            <a:avLst/>
          </a:prstGeom>
        </p:spPr>
      </p:pic>
      <p:sp>
        <p:nvSpPr>
          <p:cNvPr id="15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6921306" y="2365217"/>
            <a:ext cx="5120640" cy="21275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Управление температурой входе котла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Управление температурой на выходе котла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Контроль параметров котла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Контроль аварий горелки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Управление котловыми насосами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901DA2-01E6-4C35-95B6-C73CDB6223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040" y="307476"/>
            <a:ext cx="1002414" cy="98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13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Линейка контроллеров для управления отоплением и ГВС</a:t>
            </a:r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961919" y="536566"/>
            <a:ext cx="9639243" cy="420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8F86"/>
              </a:buClr>
              <a:buNone/>
            </a:pPr>
            <a:r>
              <a:rPr lang="ru-RU" sz="1800" b="1" dirty="0">
                <a:solidFill>
                  <a:srgbClr val="008F86"/>
                </a:solidFill>
                <a:ea typeface="Tahoma" panose="020B0604030504040204" pitchFamily="34" charset="0"/>
              </a:rPr>
              <a:t>КТР-121.02. Функции каскадного регулятора</a:t>
            </a: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47A390-B167-47BD-B75C-05E06A2C6F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38" y="992349"/>
            <a:ext cx="6341914" cy="4578457"/>
          </a:xfrm>
          <a:prstGeom prst="rect">
            <a:avLst/>
          </a:prstGeom>
        </p:spPr>
      </p:pic>
      <p:sp>
        <p:nvSpPr>
          <p:cNvPr id="10" name="Объект 5">
            <a:extLst>
              <a:ext uri="{FF2B5EF4-FFF2-40B4-BE49-F238E27FC236}">
                <a16:creationId xmlns:a16="http://schemas.microsoft.com/office/drawing/2014/main" id="{09566606-8E26-43A4-8306-6D60FEA49757}"/>
              </a:ext>
            </a:extLst>
          </p:cNvPr>
          <p:cNvSpPr txBox="1">
            <a:spLocks/>
          </p:cNvSpPr>
          <p:nvPr/>
        </p:nvSpPr>
        <p:spPr>
          <a:xfrm>
            <a:off x="7124432" y="2117641"/>
            <a:ext cx="4728022" cy="26227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Управление температурой в магистрали каскадом до 4-х котлов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Управление по графику уставки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Контроль безопасности котельной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Контроль давления в магистрали и подпитка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Управление сетевыми насосами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3901DA2-01E6-4C35-95B6-C73CDB6223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040" y="307476"/>
            <a:ext cx="1002414" cy="98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23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Линейка контроллеров для управления отоплением и ГВС</a:t>
            </a:r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961919" y="536566"/>
            <a:ext cx="9639243" cy="420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8F86"/>
              </a:buClr>
              <a:buNone/>
            </a:pPr>
            <a:r>
              <a:rPr lang="ru-RU" sz="1800" b="1" dirty="0">
                <a:solidFill>
                  <a:srgbClr val="008F86"/>
                </a:solidFill>
                <a:ea typeface="Tahoma" panose="020B0604030504040204" pitchFamily="34" charset="0"/>
              </a:rPr>
              <a:t>КТР-121.03. Функции теплового регулятора</a:t>
            </a: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4331F5B-E6AF-488C-A62B-0CDA4B40F0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23" y="956756"/>
            <a:ext cx="6664022" cy="4810998"/>
          </a:xfrm>
          <a:prstGeom prst="rect">
            <a:avLst/>
          </a:prstGeom>
        </p:spPr>
      </p:pic>
      <p:sp>
        <p:nvSpPr>
          <p:cNvPr id="12" name="Объект 5">
            <a:extLst>
              <a:ext uri="{FF2B5EF4-FFF2-40B4-BE49-F238E27FC236}">
                <a16:creationId xmlns:a16="http://schemas.microsoft.com/office/drawing/2014/main" id="{8D44290A-CC72-45DD-9B6C-BCA6D900F541}"/>
              </a:ext>
            </a:extLst>
          </p:cNvPr>
          <p:cNvSpPr txBox="1">
            <a:spLocks/>
          </p:cNvSpPr>
          <p:nvPr/>
        </p:nvSpPr>
        <p:spPr>
          <a:xfrm>
            <a:off x="7075845" y="2410670"/>
            <a:ext cx="5059908" cy="23180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Управление зависимыми и независимыми  контурами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Контроль давления, подпитка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Управление циркуляционными насосами контуров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Регулирование по графику отопления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Режимы экономии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901DA2-01E6-4C35-95B6-C73CDB6223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040" y="307476"/>
            <a:ext cx="1002414" cy="98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64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Линейка контроллеров для управления отоплением и ГВС</a:t>
            </a:r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961919" y="536566"/>
            <a:ext cx="9639243" cy="420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8F86"/>
              </a:buClr>
              <a:buNone/>
            </a:pPr>
            <a:r>
              <a:rPr lang="ru-RU" sz="1800" b="1" dirty="0">
                <a:solidFill>
                  <a:srgbClr val="008F86"/>
                </a:solidFill>
                <a:ea typeface="Tahoma" panose="020B0604030504040204" pitchFamily="34" charset="0"/>
              </a:rPr>
              <a:t>КТР-121. Примеры применений</a:t>
            </a: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4277CCA-736C-4506-8B04-B91453B200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19" y="1603718"/>
            <a:ext cx="8590044" cy="4592274"/>
          </a:xfrm>
          <a:prstGeom prst="rect">
            <a:avLst/>
          </a:prstGeom>
        </p:spPr>
      </p:pic>
      <p:sp>
        <p:nvSpPr>
          <p:cNvPr id="10" name="Объект 5">
            <a:extLst>
              <a:ext uri="{FF2B5EF4-FFF2-40B4-BE49-F238E27FC236}">
                <a16:creationId xmlns:a16="http://schemas.microsoft.com/office/drawing/2014/main" id="{523DC94D-C62C-4E04-AA91-F60068047584}"/>
              </a:ext>
            </a:extLst>
          </p:cNvPr>
          <p:cNvSpPr txBox="1">
            <a:spLocks/>
          </p:cNvSpPr>
          <p:nvPr/>
        </p:nvSpPr>
        <p:spPr>
          <a:xfrm>
            <a:off x="961919" y="1200220"/>
            <a:ext cx="10193762" cy="4488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ea typeface="Tahoma" panose="020B0604030504040204" pitchFamily="34" charset="0"/>
              </a:rPr>
              <a:t>Для каскада до 4-х котлов с контурами отопления и ГВС с теплообменниками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3901DA2-01E6-4C35-95B6-C73CDB6223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040" y="307476"/>
            <a:ext cx="1002414" cy="98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075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40" id="{75449185-19A2-4BB4-8C56-FB2C62B63EF2}" vid="{1549B00F-B5DD-4449-9FD5-AAF6E374DEA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Шаблон_ОВЕН_2020_16х9</Template>
  <TotalTime>27379</TotalTime>
  <Words>1117</Words>
  <Application>Microsoft Office PowerPoint</Application>
  <PresentationFormat>Широкоэкранный</PresentationFormat>
  <Paragraphs>315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и внедрение единой CRM-системы для продвижения, продаж и сервиса</dc:title>
  <dc:creator>Краснов Андрей Асхатович</dc:creator>
  <cp:lastModifiedBy>202</cp:lastModifiedBy>
  <cp:revision>560</cp:revision>
  <dcterms:created xsi:type="dcterms:W3CDTF">2020-04-07T05:34:52Z</dcterms:created>
  <dcterms:modified xsi:type="dcterms:W3CDTF">2022-11-29T12:06:32Z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1472416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S9.2.0</vt:lpwstr>
  </property>
</Properties>
</file>