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569" r:id="rId2"/>
    <p:sldId id="502" r:id="rId3"/>
    <p:sldId id="552" r:id="rId4"/>
    <p:sldId id="564" r:id="rId5"/>
    <p:sldId id="563" r:id="rId6"/>
    <p:sldId id="503" r:id="rId7"/>
    <p:sldId id="541" r:id="rId8"/>
    <p:sldId id="542" r:id="rId9"/>
    <p:sldId id="543" r:id="rId10"/>
    <p:sldId id="544" r:id="rId11"/>
    <p:sldId id="545" r:id="rId12"/>
    <p:sldId id="546" r:id="rId13"/>
    <p:sldId id="565" r:id="rId14"/>
    <p:sldId id="506" r:id="rId15"/>
    <p:sldId id="547" r:id="rId16"/>
    <p:sldId id="548" r:id="rId17"/>
    <p:sldId id="549" r:id="rId18"/>
    <p:sldId id="550" r:id="rId19"/>
    <p:sldId id="532" r:id="rId20"/>
    <p:sldId id="534" r:id="rId21"/>
    <p:sldId id="535" r:id="rId22"/>
    <p:sldId id="566" r:id="rId23"/>
    <p:sldId id="537" r:id="rId24"/>
    <p:sldId id="568" r:id="rId25"/>
    <p:sldId id="469" r:id="rId26"/>
    <p:sldId id="470" r:id="rId27"/>
    <p:sldId id="556" r:id="rId28"/>
    <p:sldId id="561" r:id="rId29"/>
    <p:sldId id="562" r:id="rId30"/>
    <p:sldId id="559" r:id="rId31"/>
    <p:sldId id="46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0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6"/>
    <a:srgbClr val="007E75"/>
    <a:srgbClr val="03FDB6"/>
    <a:srgbClr val="01FFED"/>
    <a:srgbClr val="7D7D7D"/>
    <a:srgbClr val="9F0412"/>
    <a:srgbClr val="F4EE00"/>
    <a:srgbClr val="000000"/>
    <a:srgbClr val="4D4D4F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51" autoAdjust="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>
        <p:guide pos="130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FF9F-59A7-4FBB-B435-CE3095701B1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9B60-207D-433D-A7D0-7407B902B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4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29E9-A64B-4320-9414-21CF563646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4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 hasCustomPrompt="1"/>
          </p:nvPr>
        </p:nvSpPr>
        <p:spPr>
          <a:xfrm>
            <a:off x="1007444" y="3861484"/>
            <a:ext cx="4804833" cy="29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1756352"/>
            <a:ext cx="10041467" cy="12165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aseline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44" y="3437055"/>
            <a:ext cx="9431867" cy="370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1109"/>
            <a:ext cx="12192000" cy="1526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79" y="557620"/>
            <a:ext cx="1569723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9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102" y="982385"/>
            <a:ext cx="9842619" cy="464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25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687" y="260570"/>
            <a:ext cx="10202244" cy="4578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2931" y="1766403"/>
            <a:ext cx="9652000" cy="45545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800"/>
            </a:lvl1pPr>
            <a:lvl2pPr marL="625475" indent="0">
              <a:buFontTx/>
              <a:buNone/>
              <a:defRPr sz="1500"/>
            </a:lvl2pPr>
          </a:lstStyle>
          <a:p>
            <a:pPr lvl="0"/>
            <a:r>
              <a:rPr lang="ru-RU" dirty="0"/>
              <a:t>Раздел презентации</a:t>
            </a:r>
          </a:p>
          <a:p>
            <a:pPr lvl="1"/>
            <a:r>
              <a:rPr lang="ru-RU" dirty="0"/>
              <a:t>Подраздел презентации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37235" y="1132977"/>
            <a:ext cx="18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9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57" y="1767993"/>
            <a:ext cx="9660423" cy="9270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88169" y="2695074"/>
            <a:ext cx="9495650" cy="32580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Рекомендованное поле для изображения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900" b="0" dirty="0">
                <a:solidFill>
                  <a:srgbClr val="58595B"/>
                </a:solidFill>
              </a:rPr>
              <a:t>Название презентации</a:t>
            </a:r>
            <a:endParaRPr lang="en-US" sz="900" b="0" dirty="0">
              <a:solidFill>
                <a:srgbClr val="58595B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8008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87654" y="1103412"/>
            <a:ext cx="4830545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Объект 5"/>
          <p:cNvSpPr>
            <a:spLocks noGrp="1"/>
          </p:cNvSpPr>
          <p:nvPr>
            <p:ph sz="quarter" idx="12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6206690" y="1113037"/>
            <a:ext cx="4830545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59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3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102" y="982385"/>
            <a:ext cx="9842619" cy="1721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Объект 5"/>
          <p:cNvSpPr>
            <a:spLocks noGrp="1"/>
          </p:cNvSpPr>
          <p:nvPr>
            <p:ph sz="quarter" idx="12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1087654" y="3099334"/>
            <a:ext cx="4830545" cy="2851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206690" y="3108959"/>
            <a:ext cx="4830545" cy="2851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7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pos="37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14835"/>
            <a:ext cx="12192001" cy="3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4D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4.wdp"/><Relationship Id="rId7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s://owen.ru/product/dtshh5_termosoprotivleniya_s_kommutatcionnoj_golovkoj" TargetMode="External"/><Relationship Id="rId7" Type="http://schemas.openxmlformats.org/officeDocument/2006/relationships/image" Target="../media/image55.jpeg"/><Relationship Id="rId2" Type="http://schemas.openxmlformats.org/officeDocument/2006/relationships/hyperlink" Target="https://owen.ru/product/dtshh4_termosoprotivleniya_s_kabel_nim_vivod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hyperlink" Target="https://owen.ru/product/pd100i_datchik_davleniya_s_uvelichennim_mezhpoverochnim_intervalom_dlya_teploschetchikov" TargetMode="Externa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wen.ru/product/bp30a" TargetMode="External"/><Relationship Id="rId2" Type="http://schemas.openxmlformats.org/officeDocument/2006/relationships/hyperlink" Target="https://owen.ru/product/preobrazovatel_kippribor_afd_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meyertec.owen.ru/catalog/signalnye_ustrojstva" TargetMode="External"/><Relationship Id="rId7" Type="http://schemas.openxmlformats.org/officeDocument/2006/relationships/image" Target="../media/image60.jpeg"/><Relationship Id="rId2" Type="http://schemas.openxmlformats.org/officeDocument/2006/relationships/hyperlink" Target="https://meyertec.owen.ru/product/mt_wpc8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59.png"/><Relationship Id="rId4" Type="http://schemas.openxmlformats.org/officeDocument/2006/relationships/hyperlink" Target="https://meyertec.owen.ru/catalog/klemmy_na_din_rejku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owen_prom" TargetMode="External"/><Relationship Id="rId13" Type="http://schemas.openxmlformats.org/officeDocument/2006/relationships/hyperlink" Target="https://zen.yandex.ru/id/5da9aca13f548700ae021ba8?lang=ru" TargetMode="External"/><Relationship Id="rId3" Type="http://schemas.openxmlformats.org/officeDocument/2006/relationships/hyperlink" Target="https://owen.ru/product/khu1/documentation" TargetMode="External"/><Relationship Id="rId7" Type="http://schemas.openxmlformats.org/officeDocument/2006/relationships/hyperlink" Target="https://apps.apple.com/ru/app/owencloud/id1473785411" TargetMode="External"/><Relationship Id="rId12" Type="http://schemas.openxmlformats.org/officeDocument/2006/relationships/hyperlink" Target="https://vk.com/po_owen" TargetMode="External"/><Relationship Id="rId2" Type="http://schemas.openxmlformats.org/officeDocument/2006/relationships/hyperlink" Target="https://owen.ru/product/khu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ay.google.com/store/apps/details?id=ru.owen.owencloudmobile" TargetMode="External"/><Relationship Id="rId11" Type="http://schemas.openxmlformats.org/officeDocument/2006/relationships/hyperlink" Target="https://owen.ru/media/overview_video" TargetMode="External"/><Relationship Id="rId5" Type="http://schemas.openxmlformats.org/officeDocument/2006/relationships/hyperlink" Target="https://owen.ru/owencloud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www.youtube.com/channel/UCbUaZ1JTZMIynGQRuom7YnQ" TargetMode="External"/><Relationship Id="rId4" Type="http://schemas.openxmlformats.org/officeDocument/2006/relationships/hyperlink" Target="https://owen.ru/product/new_opc_server" TargetMode="External"/><Relationship Id="rId9" Type="http://schemas.openxmlformats.org/officeDocument/2006/relationships/hyperlink" Target="https://t.me/+WTWumJFWXU4aoD17" TargetMode="External"/><Relationship Id="rId14" Type="http://schemas.openxmlformats.org/officeDocument/2006/relationships/hyperlink" Target="https://owen.ru/pricelis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24316" y="1125747"/>
            <a:ext cx="9622367" cy="27073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000" dirty="0"/>
              <a:t>Автоматика для управления холодильной централью</a:t>
            </a:r>
          </a:p>
          <a:p>
            <a:endParaRPr lang="ru-RU" sz="3600" dirty="0"/>
          </a:p>
          <a:p>
            <a:r>
              <a:rPr lang="ru-RU" b="0" dirty="0"/>
              <a:t>КХУ1. Линейка контроллеров для управления холодильной централью </a:t>
            </a:r>
          </a:p>
        </p:txBody>
      </p:sp>
      <p:sp>
        <p:nvSpPr>
          <p:cNvPr id="10" name="Объект 7"/>
          <p:cNvSpPr>
            <a:spLocks noGrp="1"/>
          </p:cNvSpPr>
          <p:nvPr>
            <p:ph sz="quarter" idx="10"/>
          </p:nvPr>
        </p:nvSpPr>
        <p:spPr>
          <a:xfrm>
            <a:off x="1007444" y="4544975"/>
            <a:ext cx="4804833" cy="290512"/>
          </a:xfrm>
        </p:spPr>
        <p:txBody>
          <a:bodyPr/>
          <a:lstStyle/>
          <a:p>
            <a:r>
              <a:rPr lang="ru-RU" dirty="0"/>
              <a:t>Продукт-менеджер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444" y="4120546"/>
            <a:ext cx="9431867" cy="370746"/>
          </a:xfrm>
        </p:spPr>
        <p:txBody>
          <a:bodyPr/>
          <a:lstStyle/>
          <a:p>
            <a:r>
              <a:rPr lang="ru-RU" dirty="0"/>
              <a:t>Юрий Лапин</a:t>
            </a:r>
          </a:p>
        </p:txBody>
      </p:sp>
    </p:spTree>
    <p:extLst>
      <p:ext uri="{BB962C8B-B14F-4D97-AF65-F5344CB8AC3E}">
        <p14:creationId xmlns:p14="http://schemas.microsoft.com/office/powerpoint/2010/main" val="313559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593" y="1381278"/>
            <a:ext cx="9111414" cy="3542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593" y="951912"/>
            <a:ext cx="69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Распределение управляющих сигналов по выходам прибора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84593" y="517884"/>
            <a:ext cx="3028190" cy="373234"/>
          </a:xfrm>
        </p:spPr>
        <p:txBody>
          <a:bodyPr/>
          <a:lstStyle/>
          <a:p>
            <a:r>
              <a:rPr lang="en-US" sz="1800" dirty="0"/>
              <a:t>2</a:t>
            </a:r>
            <a:r>
              <a:rPr lang="ru-RU" sz="1800" dirty="0"/>
              <a:t>. Группа конденсаторов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19" y="1775059"/>
            <a:ext cx="3253870" cy="18939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258" y="3797574"/>
            <a:ext cx="3253870" cy="19523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3269" y="1230275"/>
            <a:ext cx="591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Максимальное количество исполнительных механизмов – 6 шт.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04" y="1775059"/>
            <a:ext cx="3311756" cy="1823162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61919" y="541401"/>
            <a:ext cx="7469451" cy="373234"/>
          </a:xfrm>
        </p:spPr>
        <p:txBody>
          <a:bodyPr/>
          <a:lstStyle/>
          <a:p>
            <a:r>
              <a:rPr lang="ru-RU" sz="1800" dirty="0"/>
              <a:t>3. Группы компрессоров и конденсаторов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8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84591" y="1262421"/>
            <a:ext cx="6007051" cy="5135988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61919" y="474408"/>
            <a:ext cx="7469451" cy="373234"/>
          </a:xfrm>
        </p:spPr>
        <p:txBody>
          <a:bodyPr/>
          <a:lstStyle/>
          <a:p>
            <a:r>
              <a:rPr lang="ru-RU" sz="1800" dirty="0"/>
              <a:t>3. Группы компрессоров и конденсаторов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1919" y="871386"/>
            <a:ext cx="6952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Распределение управляющих сигналов по выходам прибора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4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9" name="Прямая соединительная линия 2078"/>
          <p:cNvCxnSpPr/>
          <p:nvPr/>
        </p:nvCxnSpPr>
        <p:spPr>
          <a:xfrm flipV="1">
            <a:off x="3386392" y="5460601"/>
            <a:ext cx="2698016" cy="1"/>
          </a:xfrm>
          <a:prstGeom prst="line">
            <a:avLst/>
          </a:prstGeom>
          <a:ln w="28575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cxnSpLocks noChangeAspect="1"/>
          </p:cNvCxnSpPr>
          <p:nvPr/>
        </p:nvCxnSpPr>
        <p:spPr>
          <a:xfrm>
            <a:off x="6631977" y="4612342"/>
            <a:ext cx="230599" cy="0"/>
          </a:xfrm>
          <a:prstGeom prst="line">
            <a:avLst/>
          </a:prstGeom>
          <a:ln w="381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 noChangeAspect="1"/>
          </p:cNvCxnSpPr>
          <p:nvPr/>
        </p:nvCxnSpPr>
        <p:spPr>
          <a:xfrm flipV="1">
            <a:off x="8521840" y="5435088"/>
            <a:ext cx="1" cy="181937"/>
          </a:xfrm>
          <a:prstGeom prst="line">
            <a:avLst/>
          </a:prstGeom>
          <a:ln w="381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385560"/>
            <a:ext cx="2424473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Функционал</a:t>
            </a:r>
            <a:r>
              <a:rPr lang="en-US" sz="1800" b="1" dirty="0">
                <a:solidFill>
                  <a:srgbClr val="008F86"/>
                </a:solidFill>
                <a:ea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grpSp>
        <p:nvGrpSpPr>
          <p:cNvPr id="40" name="Группа 39"/>
          <p:cNvGrpSpPr>
            <a:grpSpLocks noChangeAspect="1"/>
          </p:cNvGrpSpPr>
          <p:nvPr/>
        </p:nvGrpSpPr>
        <p:grpSpPr>
          <a:xfrm>
            <a:off x="8582159" y="3711962"/>
            <a:ext cx="1632517" cy="1265911"/>
            <a:chOff x="7776755" y="1782128"/>
            <a:chExt cx="2220686" cy="172199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6" b="98658" l="5221" r="97992">
                          <a14:foregroundMark x1="5221" y1="4698" x2="96386" y2="3356"/>
                          <a14:foregroundMark x1="97992" y1="25503" x2="91566" y2="98658"/>
                          <a14:backgroundMark x1="2008" y1="99329" x2="2008" y2="993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 l="1216"/>
            <a:stretch/>
          </p:blipFill>
          <p:spPr>
            <a:xfrm>
              <a:off x="7776755" y="1782128"/>
              <a:ext cx="2220686" cy="13452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252140" y="3127329"/>
              <a:ext cx="1533497" cy="376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Конденсатор</a:t>
              </a:r>
            </a:p>
          </p:txBody>
        </p:sp>
      </p:grpSp>
      <p:grpSp>
        <p:nvGrpSpPr>
          <p:cNvPr id="42" name="Группа 41"/>
          <p:cNvGrpSpPr>
            <a:grpSpLocks noChangeAspect="1"/>
          </p:cNvGrpSpPr>
          <p:nvPr/>
        </p:nvGrpSpPr>
        <p:grpSpPr>
          <a:xfrm>
            <a:off x="6039477" y="5037102"/>
            <a:ext cx="1646198" cy="1354510"/>
            <a:chOff x="2613795" y="1782128"/>
            <a:chExt cx="2054753" cy="169067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8" b="95960" l="1653" r="95868">
                          <a14:foregroundMark x1="24298" y1="71970" x2="24298" y2="71970"/>
                          <a14:foregroundMark x1="27603" y1="70455" x2="27603" y2="70455"/>
                          <a14:foregroundMark x1="12066" y1="53535" x2="33884" y2="83838"/>
                          <a14:foregroundMark x1="65455" y1="83838" x2="65455" y2="83838"/>
                          <a14:foregroundMark x1="69256" y1="95960" x2="69256" y2="95960"/>
                          <a14:foregroundMark x1="58843" y1="6818" x2="58843" y2="6818"/>
                          <a14:foregroundMark x1="55207" y1="8838" x2="55207" y2="8838"/>
                          <a14:foregroundMark x1="57190" y1="4040" x2="57190" y2="4040"/>
                          <a14:foregroundMark x1="7934" y1="66162" x2="7934" y2="66162"/>
                          <a14:foregroundMark x1="5950" y1="63636" x2="5950" y2="63636"/>
                          <a14:foregroundMark x1="7107" y1="58838" x2="7107" y2="58838"/>
                          <a14:foregroundMark x1="6942" y1="26515" x2="1653" y2="57323"/>
                          <a14:foregroundMark x1="95868" y1="27778" x2="87769" y2="57576"/>
                          <a14:foregroundMark x1="12727" y1="93939" x2="12727" y2="93939"/>
                        </a14:backgroundRemoval>
                      </a14:imgEffect>
                      <a14:imgEffect>
                        <a14:artisticPhotocopy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13795" y="1782128"/>
              <a:ext cx="2054753" cy="134492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990179" y="3127057"/>
              <a:ext cx="1456175" cy="34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Компрессор</a:t>
              </a:r>
            </a:p>
          </p:txBody>
        </p:sp>
      </p:grpSp>
      <p:sp>
        <p:nvSpPr>
          <p:cNvPr id="57" name="Овал 56"/>
          <p:cNvSpPr>
            <a:spLocks noChangeAspect="1"/>
          </p:cNvSpPr>
          <p:nvPr/>
        </p:nvSpPr>
        <p:spPr>
          <a:xfrm>
            <a:off x="6536532" y="4565572"/>
            <a:ext cx="93540" cy="9354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8475070" y="5341547"/>
            <a:ext cx="93540" cy="93540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5483634" y="4352784"/>
            <a:ext cx="120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Давление конденсации</a:t>
            </a:r>
          </a:p>
        </p:txBody>
      </p:sp>
      <p:sp>
        <p:nvSpPr>
          <p:cNvPr id="60" name="TextBox 59"/>
          <p:cNvSpPr txBox="1">
            <a:spLocks noChangeAspect="1"/>
          </p:cNvSpPr>
          <p:nvPr/>
        </p:nvSpPr>
        <p:spPr>
          <a:xfrm>
            <a:off x="8550538" y="5073120"/>
            <a:ext cx="111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Давление всасывания</a:t>
            </a:r>
          </a:p>
        </p:txBody>
      </p: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1606175" y="1425513"/>
            <a:ext cx="1710602" cy="1497789"/>
            <a:chOff x="727825" y="3587931"/>
            <a:chExt cx="2364493" cy="212622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825" y="3587931"/>
              <a:ext cx="2177500" cy="1643206"/>
            </a:xfrm>
            <a:prstGeom prst="rect">
              <a:avLst/>
            </a:prstGeom>
          </p:spPr>
        </p:pic>
        <p:sp>
          <p:nvSpPr>
            <p:cNvPr id="72" name="TextBox 71"/>
            <p:cNvSpPr txBox="1">
              <a:spLocks noChangeAspect="1"/>
            </p:cNvSpPr>
            <p:nvPr/>
          </p:nvSpPr>
          <p:spPr>
            <a:xfrm>
              <a:off x="1031680" y="5320937"/>
              <a:ext cx="2060638" cy="39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Контроллер КХУ1</a:t>
              </a:r>
            </a:p>
          </p:txBody>
        </p:sp>
      </p:grpSp>
      <p:grpSp>
        <p:nvGrpSpPr>
          <p:cNvPr id="2053" name="Группа 2052"/>
          <p:cNvGrpSpPr/>
          <p:nvPr/>
        </p:nvGrpSpPr>
        <p:grpSpPr>
          <a:xfrm>
            <a:off x="5011134" y="1514970"/>
            <a:ext cx="2814521" cy="1903423"/>
            <a:chOff x="4485878" y="1123807"/>
            <a:chExt cx="3339777" cy="2201662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4485878" y="1123807"/>
              <a:ext cx="3339777" cy="2201662"/>
              <a:chOff x="3983094" y="1680754"/>
              <a:chExt cx="3339777" cy="2201662"/>
            </a:xfrm>
          </p:grpSpPr>
          <p:grpSp>
            <p:nvGrpSpPr>
              <p:cNvPr id="49" name="Группа 48"/>
              <p:cNvGrpSpPr>
                <a:grpSpLocks noChangeAspect="1"/>
              </p:cNvGrpSpPr>
              <p:nvPr/>
            </p:nvGrpSpPr>
            <p:grpSpPr>
              <a:xfrm>
                <a:off x="3983094" y="1680754"/>
                <a:ext cx="1796486" cy="2201662"/>
                <a:chOff x="3961131" y="1305151"/>
                <a:chExt cx="2165283" cy="2653638"/>
              </a:xfrm>
            </p:grpSpPr>
            <p:pic>
              <p:nvPicPr>
                <p:cNvPr id="46" name="Рисунок 4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17621" y="1305151"/>
                  <a:ext cx="1292530" cy="1711729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>
                  <a:spLocks noChangeAspect="1"/>
                </p:cNvSpPr>
                <p:nvPr/>
              </p:nvSpPr>
              <p:spPr>
                <a:xfrm>
                  <a:off x="3961131" y="3057713"/>
                  <a:ext cx="2165283" cy="901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Сетевой шлюз для доступа </a:t>
                  </a:r>
                </a:p>
                <a:p>
                  <a:r>
                    <a:rPr lang="ru-RU" sz="1200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к </a:t>
                  </a:r>
                  <a:r>
                    <a:rPr lang="en-US" sz="1200" dirty="0" err="1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OwenCloud</a:t>
                  </a:r>
                  <a:endParaRPr lang="ru-RU" sz="12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Группа 49"/>
              <p:cNvGrpSpPr/>
              <p:nvPr/>
            </p:nvGrpSpPr>
            <p:grpSpPr>
              <a:xfrm>
                <a:off x="5779580" y="1762735"/>
                <a:ext cx="1543291" cy="1708785"/>
                <a:chOff x="6496783" y="1739659"/>
                <a:chExt cx="1543291" cy="1708785"/>
              </a:xfrm>
            </p:grpSpPr>
            <p:pic>
              <p:nvPicPr>
                <p:cNvPr id="48" name="Рисунок 4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90741" y="1739659"/>
                  <a:ext cx="834405" cy="1335047"/>
                </a:xfrm>
                <a:prstGeom prst="rect">
                  <a:avLst/>
                </a:prstGeom>
              </p:spPr>
            </p:pic>
            <p:sp>
              <p:nvSpPr>
                <p:cNvPr id="74" name="TextBox 73"/>
                <p:cNvSpPr txBox="1">
                  <a:spLocks noChangeAspect="1"/>
                </p:cNvSpPr>
                <p:nvPr/>
              </p:nvSpPr>
              <p:spPr>
                <a:xfrm>
                  <a:off x="6496783" y="3128043"/>
                  <a:ext cx="1543291" cy="320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Блок питания</a:t>
                  </a:r>
                </a:p>
              </p:txBody>
            </p:sp>
          </p:grpSp>
        </p:grpSp>
        <p:cxnSp>
          <p:nvCxnSpPr>
            <p:cNvPr id="2049" name="Соединительная линия уступом 2048"/>
            <p:cNvCxnSpPr>
              <a:stCxn id="48" idx="0"/>
              <a:endCxn id="46" idx="0"/>
            </p:cNvCxnSpPr>
            <p:nvPr/>
          </p:nvCxnSpPr>
          <p:spPr>
            <a:xfrm rot="16200000" flipV="1">
              <a:off x="6014694" y="426956"/>
              <a:ext cx="81981" cy="1475683"/>
            </a:xfrm>
            <a:prstGeom prst="bentConnector3">
              <a:avLst>
                <a:gd name="adj1" fmla="val 378845"/>
              </a:avLst>
            </a:prstGeom>
            <a:ln w="28575">
              <a:solidFill>
                <a:srgbClr val="7D7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5" name="Прямая со стрелкой 2054"/>
          <p:cNvCxnSpPr>
            <a:stCxn id="46" idx="1"/>
          </p:cNvCxnSpPr>
          <p:nvPr/>
        </p:nvCxnSpPr>
        <p:spPr>
          <a:xfrm flipH="1" flipV="1">
            <a:off x="3188208" y="1965555"/>
            <a:ext cx="2072181" cy="163317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spect="1"/>
          </p:cNvSpPr>
          <p:nvPr/>
        </p:nvSpPr>
        <p:spPr>
          <a:xfrm>
            <a:off x="3626355" y="1627078"/>
            <a:ext cx="759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RS-485</a:t>
            </a:r>
            <a:endParaRPr lang="ru-RU" sz="1200" dirty="0">
              <a:solidFill>
                <a:srgbClr val="FFC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61" name="Соединительная линия уступом 2060"/>
          <p:cNvCxnSpPr>
            <a:stCxn id="72" idx="2"/>
            <a:endCxn id="89" idx="1"/>
          </p:cNvCxnSpPr>
          <p:nvPr/>
        </p:nvCxnSpPr>
        <p:spPr>
          <a:xfrm rot="16200000" flipH="1">
            <a:off x="2652874" y="2841816"/>
            <a:ext cx="1313019" cy="1475989"/>
          </a:xfrm>
          <a:prstGeom prst="bentConnector2">
            <a:avLst/>
          </a:prstGeom>
          <a:ln w="28575">
            <a:solidFill>
              <a:srgbClr val="008F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Соединительная линия уступом 2065"/>
          <p:cNvCxnSpPr>
            <a:endCxn id="35" idx="1"/>
          </p:cNvCxnSpPr>
          <p:nvPr/>
        </p:nvCxnSpPr>
        <p:spPr>
          <a:xfrm rot="16200000" flipH="1">
            <a:off x="1049670" y="3913887"/>
            <a:ext cx="2537298" cy="556129"/>
          </a:xfrm>
          <a:prstGeom prst="bentConnector2">
            <a:avLst/>
          </a:prstGeom>
          <a:ln w="28575">
            <a:solidFill>
              <a:srgbClr val="008F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" name="Группа 2067"/>
          <p:cNvGrpSpPr/>
          <p:nvPr/>
        </p:nvGrpSpPr>
        <p:grpSpPr>
          <a:xfrm>
            <a:off x="4047378" y="3598016"/>
            <a:ext cx="790008" cy="1594168"/>
            <a:chOff x="3341759" y="3525880"/>
            <a:chExt cx="937442" cy="1843952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759" y="3525880"/>
              <a:ext cx="937442" cy="1476637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3626355" y="5049431"/>
              <a:ext cx="652846" cy="32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ПЧ</a:t>
              </a:r>
            </a:p>
          </p:txBody>
        </p:sp>
      </p:grpSp>
      <p:grpSp>
        <p:nvGrpSpPr>
          <p:cNvPr id="2069" name="Группа 2068"/>
          <p:cNvGrpSpPr/>
          <p:nvPr/>
        </p:nvGrpSpPr>
        <p:grpSpPr>
          <a:xfrm>
            <a:off x="2596384" y="4822296"/>
            <a:ext cx="790008" cy="1610240"/>
            <a:chOff x="2269484" y="4611740"/>
            <a:chExt cx="937442" cy="186254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9484" y="4611740"/>
              <a:ext cx="937442" cy="1476637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2522804" y="6153881"/>
              <a:ext cx="601515" cy="32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ПЧ</a:t>
              </a:r>
            </a:p>
          </p:txBody>
        </p:sp>
      </p:grpSp>
      <p:cxnSp>
        <p:nvCxnSpPr>
          <p:cNvPr id="80" name="Прямая соединительная линия 79"/>
          <p:cNvCxnSpPr>
            <a:stCxn id="89" idx="3"/>
            <a:endCxn id="3" idx="1"/>
          </p:cNvCxnSpPr>
          <p:nvPr/>
        </p:nvCxnSpPr>
        <p:spPr>
          <a:xfrm flipV="1">
            <a:off x="4837386" y="4206418"/>
            <a:ext cx="3744773" cy="29903"/>
          </a:xfrm>
          <a:prstGeom prst="line">
            <a:avLst/>
          </a:prstGeom>
          <a:ln w="28575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6" idx="0"/>
          </p:cNvCxnSpPr>
          <p:nvPr/>
        </p:nvCxnSpPr>
        <p:spPr>
          <a:xfrm rot="5400000" flipH="1" flipV="1">
            <a:off x="7388862" y="3845414"/>
            <a:ext cx="665403" cy="1717975"/>
          </a:xfrm>
          <a:prstGeom prst="bentConnector2">
            <a:avLst/>
          </a:prstGeom>
          <a:ln w="28575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10214676" y="4371699"/>
            <a:ext cx="696895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7685675" y="5617025"/>
            <a:ext cx="3225896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5260389" y="4314312"/>
            <a:ext cx="1426402" cy="538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8283744" y="5082272"/>
            <a:ext cx="1426402" cy="4487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8413542" y="2342138"/>
            <a:ext cx="1511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режим «Тест» </a:t>
            </a:r>
          </a:p>
        </p:txBody>
      </p:sp>
      <p:sp>
        <p:nvSpPr>
          <p:cNvPr id="145" name="TextBox 144"/>
          <p:cNvSpPr txBox="1">
            <a:spLocks noChangeAspect="1"/>
          </p:cNvSpPr>
          <p:nvPr/>
        </p:nvSpPr>
        <p:spPr>
          <a:xfrm>
            <a:off x="467193" y="3050805"/>
            <a:ext cx="103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Pt1000</a:t>
            </a:r>
            <a:b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NTC10k</a:t>
            </a:r>
          </a:p>
          <a:p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4..20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мА</a:t>
            </a:r>
          </a:p>
        </p:txBody>
      </p:sp>
      <p:cxnSp>
        <p:nvCxnSpPr>
          <p:cNvPr id="108" name="Соединительная линия уступом 107"/>
          <p:cNvCxnSpPr>
            <a:endCxn id="37" idx="1"/>
          </p:cNvCxnSpPr>
          <p:nvPr/>
        </p:nvCxnSpPr>
        <p:spPr>
          <a:xfrm rot="5400000" flipH="1" flipV="1">
            <a:off x="706301" y="2150933"/>
            <a:ext cx="1046527" cy="753221"/>
          </a:xfrm>
          <a:prstGeom prst="bentConnector2">
            <a:avLst/>
          </a:prstGeom>
          <a:ln w="28575">
            <a:solidFill>
              <a:srgbClr val="008F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>
            <a:spLocks noChangeAspect="1"/>
          </p:cNvSpPr>
          <p:nvPr/>
        </p:nvSpPr>
        <p:spPr>
          <a:xfrm>
            <a:off x="10308216" y="4051238"/>
            <a:ext cx="1426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потребителю</a:t>
            </a:r>
          </a:p>
        </p:txBody>
      </p:sp>
      <p:sp>
        <p:nvSpPr>
          <p:cNvPr id="150" name="TextBox 149"/>
          <p:cNvSpPr txBox="1">
            <a:spLocks noChangeAspect="1"/>
          </p:cNvSpPr>
          <p:nvPr/>
        </p:nvSpPr>
        <p:spPr>
          <a:xfrm>
            <a:off x="10308216" y="5259839"/>
            <a:ext cx="1426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Обратный фреон</a:t>
            </a:r>
          </a:p>
        </p:txBody>
      </p:sp>
      <p:sp>
        <p:nvSpPr>
          <p:cNvPr id="110" name="Равнобедренный треугольник 109"/>
          <p:cNvSpPr>
            <a:spLocks noChangeAspect="1"/>
          </p:cNvSpPr>
          <p:nvPr/>
        </p:nvSpPr>
        <p:spPr>
          <a:xfrm rot="16200000">
            <a:off x="10685542" y="5578085"/>
            <a:ext cx="90339" cy="778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78563" y="1326608"/>
            <a:ext cx="362022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Учет наработки ИМ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Экономия в ночное время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Автосмена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режимов «день/ночь»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«Плавающее» давление конденсации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Журнал аварий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Режим «Тест» </a:t>
            </a:r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55" y="197814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9" grpId="0" animBg="1"/>
      <p:bldP spid="134" grpId="0" animBg="1"/>
      <p:bldP spid="142" grpId="0"/>
      <p:bldP spid="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284" y="1109593"/>
            <a:ext cx="1567543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R502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R407c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R717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R410A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04936" y="1109593"/>
            <a:ext cx="1306285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R142b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R406А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R406a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R409A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5922" y="1109593"/>
            <a:ext cx="1280162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R507a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R600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R23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R290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9" r="317"/>
          <a:stretch/>
        </p:blipFill>
        <p:spPr>
          <a:xfrm>
            <a:off x="2254461" y="3516849"/>
            <a:ext cx="1255447" cy="2094628"/>
          </a:xfrm>
          <a:prstGeom prst="rect">
            <a:avLst/>
          </a:prstGeom>
        </p:spPr>
      </p:pic>
      <p:pic>
        <p:nvPicPr>
          <p:cNvPr id="2052" name="Picture 4" descr="Хладагент Фреон R - 134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89" y="3357758"/>
            <a:ext cx="1608539" cy="24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реон R410A Sanmei 11.3 к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164"/>
          <a:stretch/>
        </p:blipFill>
        <p:spPr bwMode="auto">
          <a:xfrm>
            <a:off x="7379009" y="3357758"/>
            <a:ext cx="1323853" cy="21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919" y="1109593"/>
            <a:ext cx="1152880" cy="147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R22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R12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R134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R404a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89646" y="499567"/>
            <a:ext cx="4454812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Доступные виды хладагентов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19" y="977338"/>
            <a:ext cx="5563572" cy="2867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6884" y="1882423"/>
            <a:ext cx="514877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Предусмотрены: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задержки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вкл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выкл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компрессоров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задержка на повторный пуск компрессора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схем с ПЧ задаются: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диапазон частот работы компрессора (мин. и макс. значения)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пусковая частота компрессора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задание мощностей ведущего и опорных компрессоров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4064863"/>
            <a:ext cx="3734657" cy="1340647"/>
          </a:xfrm>
          <a:prstGeom prst="rect">
            <a:avLst/>
          </a:prstGeom>
        </p:spPr>
      </p:pic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1016597" y="515495"/>
            <a:ext cx="4698652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Управление компрессорами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6601" y="4537080"/>
            <a:ext cx="374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График коррекции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уставки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0"/>
          <a:stretch/>
        </p:blipFill>
        <p:spPr>
          <a:xfrm>
            <a:off x="961919" y="1200711"/>
            <a:ext cx="6170401" cy="3105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3393" y="2007493"/>
            <a:ext cx="425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Уставка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регулирования: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Может быть фиксированной;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Может зависеть от температуры наружного воздуха («плавающая» конденсация). 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75316"/>
            <a:ext cx="5090538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Управление конденсаторами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956" y="5048291"/>
            <a:ext cx="3791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Ступенчатое управление конденсаторами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1750" y="4955957"/>
            <a:ext cx="42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Управление конденсаторами посредством аналогового сигнала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655" y="2058455"/>
            <a:ext cx="4551083" cy="24899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03" y="1257280"/>
            <a:ext cx="5913786" cy="350310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75316"/>
            <a:ext cx="4611567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Управление конденсаторами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19" y="3392488"/>
            <a:ext cx="7150116" cy="2272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413" y="914372"/>
            <a:ext cx="75087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1.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Отслеживание: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Мин./макс. давления всасывания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Максимального давления конденсации</a:t>
            </a:r>
          </a:p>
          <a:p>
            <a:pPr lvl="1"/>
            <a:endParaRPr lang="ru-RU" sz="1400" dirty="0">
              <a:solidFill>
                <a:srgbClr val="008F8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Контроль реле низкого/высокого давления</a:t>
            </a:r>
          </a:p>
          <a:p>
            <a:pPr lvl="1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Контроль состояния подключенных датчиков давления/температуры</a:t>
            </a:r>
          </a:p>
          <a:p>
            <a:pPr lvl="1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Подключение цепей безопасности исполнительных механизмов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1163" y="3725339"/>
            <a:ext cx="34134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С1 — реле перегрева обмотки ИМ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С2 — реле уровня масла ИМ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С3 — реле перегрузки ИМ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15495"/>
            <a:ext cx="3842837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Защитные функции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0"/>
            <a:ext cx="7219666" cy="6447161"/>
          </a:xfrm>
          <a:prstGeom prst="rect">
            <a:avLst/>
          </a:prstGeom>
        </p:spPr>
      </p:pic>
      <p:sp>
        <p:nvSpPr>
          <p:cNvPr id="5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0341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Визуализация и удаленное управление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ХУ1 контроллер для управления холодильными установ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3" y="2079078"/>
            <a:ext cx="3881238" cy="3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46" y="307476"/>
            <a:ext cx="1057927" cy="1204145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36566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Функциональные возможности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7649" y="2870587"/>
            <a:ext cx="6700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43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назначает исполнительные механизмы для 8 э/м реле.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43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Управляет работой компрессоров и конденсаторов в автоматическом и ручном режимах.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43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Защищает оборудование от низкого или высокого давления.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43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Автоматический режим День/Ночь обеспечивает энергосбережение.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43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с «плавающим» давлением конденсации.</a:t>
            </a:r>
            <a:endParaRPr lang="ru-RU" sz="1400" b="0" i="0" dirty="0">
              <a:solidFill>
                <a:srgbClr val="3435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1919" y="1094059"/>
            <a:ext cx="97717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343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КХУ1 – это специализированный контроллер с готовым алгоритмом для управления холодильными централями. Прибор регулирует давление (или температуру) испарения и конденсации, обеспечивая круговой прогон хладагента.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9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0"/>
            <a:ext cx="7219666" cy="6447161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7277141" y="2637648"/>
            <a:ext cx="4914859" cy="950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Бесплатный ОРС-сервер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доступных параметров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42563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Визуализация в </a:t>
            </a:r>
            <a:r>
              <a:rPr lang="en-US" sz="1800" b="1" dirty="0">
                <a:solidFill>
                  <a:srgbClr val="008F86"/>
                </a:solidFill>
                <a:ea typeface="Tahoma" panose="020B0604030504040204" pitchFamily="34" charset="0"/>
              </a:rPr>
              <a:t>SCADA</a:t>
            </a:r>
            <a:endParaRPr lang="ru-RU" sz="1800" b="1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1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0"/>
            <a:ext cx="7219666" cy="6447161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7157258" y="2401809"/>
            <a:ext cx="4743844" cy="1311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Обмен по протоколу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Modbus RTU/ASCII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доступных параметров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26949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Визуализация на сенсорной панели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99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0"/>
            <a:ext cx="7219666" cy="6447161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6937995" y="2772181"/>
            <a:ext cx="4746649" cy="1388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Обмен по протоколу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Modbus RTU/ASCII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Библиотеки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CODESYS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Регистры состояния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8473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Включение в распределенную систему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0"/>
            <a:ext cx="7219666" cy="6447161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591D5BEC-EE0D-47AD-8288-E3E815CD2017}"/>
              </a:ext>
            </a:extLst>
          </p:cNvPr>
          <p:cNvSpPr txBox="1">
            <a:spLocks/>
          </p:cNvSpPr>
          <p:nvPr/>
        </p:nvSpPr>
        <p:spPr>
          <a:xfrm>
            <a:off x="7324010" y="1973736"/>
            <a:ext cx="4596527" cy="3708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Доступ из любой точки мира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параметров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  <a:endParaRPr lang="en-US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Архив измерений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Журнал аварий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Уведомления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Мнемосхемы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ОРС для удаленной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SCADA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endParaRPr lang="ru-RU" sz="20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91247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Визуализация в </a:t>
            </a:r>
            <a:r>
              <a:rPr lang="en-US" sz="1800" b="1" dirty="0" err="1">
                <a:solidFill>
                  <a:srgbClr val="008F86"/>
                </a:solidFill>
                <a:ea typeface="Tahoma" panose="020B0604030504040204" pitchFamily="34" charset="0"/>
              </a:rPr>
              <a:t>OwenCloud</a:t>
            </a:r>
            <a:endParaRPr lang="ru-RU" sz="1800" b="1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0"/>
            <a:ext cx="7219666" cy="6447161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9259B99E-9EE3-445E-8703-21E0040F8FFA}"/>
              </a:ext>
            </a:extLst>
          </p:cNvPr>
          <p:cNvSpPr txBox="1">
            <a:spLocks/>
          </p:cNvSpPr>
          <p:nvPr/>
        </p:nvSpPr>
        <p:spPr>
          <a:xfrm>
            <a:off x="6762466" y="2509986"/>
            <a:ext cx="4922178" cy="1765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Бесплатная программа «конфигуратор»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Обновление прошивки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Сохранение конфигураций в файле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Подключение через кабель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mini USB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22603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Настройка через компьютер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3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68BA6-0347-4EC0-80CE-C31C8E3618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8272" r="7604" b="7733"/>
          <a:stretch/>
        </p:blipFill>
        <p:spPr>
          <a:xfrm>
            <a:off x="6000204" y="1087390"/>
            <a:ext cx="3709853" cy="37391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EF545-25FB-4D54-B7DB-547A8D0E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76" y="1627720"/>
            <a:ext cx="2306660" cy="1597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8CBA74-3DEC-41DC-9852-72940779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79" y="3417397"/>
            <a:ext cx="3065417" cy="2077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3350" y="1149478"/>
            <a:ext cx="2562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Панель оператора ИПП120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15598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Монтаж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C3559A-4780-4F35-8B61-F00ACA5D8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30" r="39" b="97"/>
          <a:stretch/>
        </p:blipFill>
        <p:spPr>
          <a:xfrm>
            <a:off x="6058800" y="994722"/>
            <a:ext cx="3106566" cy="38389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CB8918-CD9C-4E38-A216-687D69178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" y="1991669"/>
            <a:ext cx="3755203" cy="1973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7519" y="1111854"/>
            <a:ext cx="267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Защитная крышка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MT-WPC8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37519" y="477637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Монтаж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2348"/>
              </p:ext>
            </p:extLst>
          </p:nvPr>
        </p:nvGraphicFramePr>
        <p:xfrm>
          <a:off x="3344089" y="1688234"/>
          <a:ext cx="8534189" cy="39347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5486">
                  <a:extLst>
                    <a:ext uri="{9D8B030D-6E8A-4147-A177-3AD203B41FA5}">
                      <a16:colId xmlns:a16="http://schemas.microsoft.com/office/drawing/2014/main" val="371538864"/>
                    </a:ext>
                  </a:extLst>
                </a:gridCol>
                <a:gridCol w="2100926">
                  <a:extLst>
                    <a:ext uri="{9D8B030D-6E8A-4147-A177-3AD203B41FA5}">
                      <a16:colId xmlns:a16="http://schemas.microsoft.com/office/drawing/2014/main" val="1931955647"/>
                    </a:ext>
                  </a:extLst>
                </a:gridCol>
                <a:gridCol w="2317777">
                  <a:extLst>
                    <a:ext uri="{9D8B030D-6E8A-4147-A177-3AD203B41FA5}">
                      <a16:colId xmlns:a16="http://schemas.microsoft.com/office/drawing/2014/main" val="3436801326"/>
                    </a:ext>
                  </a:extLst>
                </a:gridCol>
              </a:tblGrid>
              <a:tr h="560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сайта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 модификации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600729"/>
                  </a:ext>
                </a:extLst>
              </a:tr>
              <a:tr h="1127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Термосопротивления</a:t>
                      </a: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кабельным выводом</a:t>
                      </a:r>
                      <a:r>
                        <a:rPr lang="ru-RU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ДТСхх4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ДТСхх4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ДТС014-РТ1000.В2.25/1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ДТС224-РТ1000.В2.43/2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(накладной)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948740"/>
                  </a:ext>
                </a:extLst>
              </a:tr>
              <a:tr h="1154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Термосопротивления</a:t>
                      </a: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коммутационной головкой</a:t>
                      </a:r>
                      <a:r>
                        <a:rPr lang="ru-RU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ДТСхх5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ДТСхх5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ДТС125Л-РТ1000.В2.60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99629"/>
                  </a:ext>
                </a:extLst>
              </a:tr>
              <a:tr h="1091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Датчики давления для основных производств ПД100И модели 1х1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ПД100И-1х1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ПД100И-ДИ2,5-181-0,5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36009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05" y="2302578"/>
            <a:ext cx="2344088" cy="528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94" b="207"/>
          <a:stretch/>
        </p:blipFill>
        <p:spPr>
          <a:xfrm>
            <a:off x="1569932" y="3670617"/>
            <a:ext cx="1459261" cy="4574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674" y="4551826"/>
            <a:ext cx="986949" cy="993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16" y="3246846"/>
            <a:ext cx="775121" cy="652490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46277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465034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Сопутствующее оборудование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74" y="188489"/>
            <a:ext cx="1082704" cy="123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8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87686"/>
              </p:ext>
            </p:extLst>
          </p:nvPr>
        </p:nvGraphicFramePr>
        <p:xfrm>
          <a:off x="3084835" y="1887558"/>
          <a:ext cx="8492876" cy="37535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37232">
                  <a:extLst>
                    <a:ext uri="{9D8B030D-6E8A-4147-A177-3AD203B41FA5}">
                      <a16:colId xmlns:a16="http://schemas.microsoft.com/office/drawing/2014/main" val="371538864"/>
                    </a:ext>
                  </a:extLst>
                </a:gridCol>
                <a:gridCol w="1765224">
                  <a:extLst>
                    <a:ext uri="{9D8B030D-6E8A-4147-A177-3AD203B41FA5}">
                      <a16:colId xmlns:a16="http://schemas.microsoft.com/office/drawing/2014/main" val="1931955647"/>
                    </a:ext>
                  </a:extLst>
                </a:gridCol>
                <a:gridCol w="2590420">
                  <a:extLst>
                    <a:ext uri="{9D8B030D-6E8A-4147-A177-3AD203B41FA5}">
                      <a16:colId xmlns:a16="http://schemas.microsoft.com/office/drawing/2014/main" val="3436801326"/>
                    </a:ext>
                  </a:extLst>
                </a:gridCol>
              </a:tblGrid>
              <a:tr h="792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сайта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 модификации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600729"/>
                  </a:ext>
                </a:extLst>
              </a:tr>
              <a:tr h="1591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Преобразователи частоты 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KIPPRIBOR AFD-E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AFD-E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AFD-E030.43B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948740"/>
                  </a:ext>
                </a:extLst>
              </a:tr>
              <a:tr h="1369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Компактные блоки питания для шкафов автоматики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БП30А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1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БП60А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БПхА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БП30А-24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99629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47" t="5"/>
          <a:stretch/>
        </p:blipFill>
        <p:spPr>
          <a:xfrm>
            <a:off x="1157046" y="2029097"/>
            <a:ext cx="1538251" cy="15195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811" y="4336868"/>
            <a:ext cx="889830" cy="1435435"/>
          </a:xfrm>
          <a:prstGeom prst="rect">
            <a:avLst/>
          </a:prstGeom>
        </p:spPr>
      </p:pic>
      <p:sp>
        <p:nvSpPr>
          <p:cNvPr id="7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46277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13715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Сопутствующее оборудование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61" y="94102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6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95344"/>
              </p:ext>
            </p:extLst>
          </p:nvPr>
        </p:nvGraphicFramePr>
        <p:xfrm>
          <a:off x="3183313" y="1488929"/>
          <a:ext cx="8233623" cy="42759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93239">
                  <a:extLst>
                    <a:ext uri="{9D8B030D-6E8A-4147-A177-3AD203B41FA5}">
                      <a16:colId xmlns:a16="http://schemas.microsoft.com/office/drawing/2014/main" val="371538864"/>
                    </a:ext>
                  </a:extLst>
                </a:gridCol>
                <a:gridCol w="2140564">
                  <a:extLst>
                    <a:ext uri="{9D8B030D-6E8A-4147-A177-3AD203B41FA5}">
                      <a16:colId xmlns:a16="http://schemas.microsoft.com/office/drawing/2014/main" val="1931955647"/>
                    </a:ext>
                  </a:extLst>
                </a:gridCol>
                <a:gridCol w="3099820">
                  <a:extLst>
                    <a:ext uri="{9D8B030D-6E8A-4147-A177-3AD203B41FA5}">
                      <a16:colId xmlns:a16="http://schemas.microsoft.com/office/drawing/2014/main" val="3436801326"/>
                    </a:ext>
                  </a:extLst>
                </a:gridCol>
              </a:tblGrid>
              <a:tr h="6187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сайта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 модификации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600729"/>
                  </a:ext>
                </a:extLst>
              </a:tr>
              <a:tr h="1158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Крышка защитная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Крышка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MT-WPC8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MT-WPC8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948740"/>
                  </a:ext>
                </a:extLst>
              </a:tr>
              <a:tr h="1284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Сигнальные устройства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Каталог сигнальных устройств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MT22-S13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99629"/>
                  </a:ext>
                </a:extLst>
              </a:tr>
              <a:tr h="1214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Клеммы на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DIN-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рейку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Каталог клемм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MTU-2.5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360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9" b="91339" l="3593" r="97006">
                        <a14:foregroundMark x1="21557" y1="53543" x2="21557" y2="53543"/>
                        <a14:foregroundMark x1="21856" y1="56693" x2="21856" y2="56693"/>
                        <a14:foregroundMark x1="24251" y1="58268" x2="24251" y2="58268"/>
                        <a14:foregroundMark x1="51198" y1="28740" x2="51198" y2="28740"/>
                        <a14:foregroundMark x1="49701" y1="27165" x2="49701" y2="27165"/>
                        <a14:foregroundMark x1="59281" y1="29134" x2="59281" y2="29134"/>
                        <a14:foregroundMark x1="59880" y1="73228" x2="59880" y2="73228"/>
                        <a14:foregroundMark x1="61377" y1="74803" x2="61377" y2="74803"/>
                        <a14:foregroundMark x1="63174" y1="75197" x2="63174" y2="75197"/>
                        <a14:foregroundMark x1="74551" y1="84646" x2="74551" y2="84646"/>
                        <a14:foregroundMark x1="82036" y1="91732" x2="82036" y2="91732"/>
                        <a14:foregroundMark x1="92515" y1="90551" x2="92515" y2="90551"/>
                        <a14:foregroundMark x1="94611" y1="86614" x2="94611" y2="86614"/>
                        <a14:foregroundMark x1="97305" y1="81496" x2="97305" y2="81496"/>
                        <a14:foregroundMark x1="91018" y1="57480" x2="91018" y2="57480"/>
                        <a14:foregroundMark x1="96407" y1="73228" x2="96407" y2="73228"/>
                        <a14:foregroundMark x1="39521" y1="15354" x2="39521" y2="15354"/>
                        <a14:foregroundMark x1="32635" y1="6299" x2="32635" y2="6299"/>
                        <a14:foregroundMark x1="23952" y1="3543" x2="23952" y2="3543"/>
                        <a14:foregroundMark x1="27246" y1="2362" x2="27246" y2="2362"/>
                        <a14:foregroundMark x1="10180" y1="10630" x2="10180" y2="10630"/>
                        <a14:foregroundMark x1="4491" y1="11417" x2="4491" y2="11417"/>
                        <a14:foregroundMark x1="3593" y1="18110" x2="3593" y2="18110"/>
                        <a14:foregroundMark x1="35629" y1="12205" x2="35629" y2="12205"/>
                        <a14:foregroundMark x1="37725" y1="13386" x2="37725" y2="13386"/>
                      </a14:backgroundRemoval>
                    </a14:imgEffect>
                  </a14:imgLayer>
                </a14:imgProps>
              </a:ext>
            </a:extLst>
          </a:blip>
          <a:srcRect l="32" t="409" b="243"/>
          <a:stretch/>
        </p:blipFill>
        <p:spPr>
          <a:xfrm>
            <a:off x="1325436" y="4885510"/>
            <a:ext cx="1428570" cy="1047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86" y="3488440"/>
            <a:ext cx="1447720" cy="8855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CB8918-CD9C-4E38-A216-687D691786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2" y="1942010"/>
            <a:ext cx="1825917" cy="959545"/>
          </a:xfrm>
          <a:prstGeom prst="rect">
            <a:avLst/>
          </a:prstGeom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46277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03038"/>
            <a:ext cx="6195339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Сопутствующее оборудование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73" y="111521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1237770"/>
            <a:ext cx="8617510" cy="2196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Холодильные установки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многокомпрессорные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 агрегаты и конденсаторы)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Генерируют искусственный холод: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Для систем кондиционирования воздуха.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Для морозильных или среднетемпературных камер магазинов, гипермаркетов, складов,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      предприятий химической, пищевой и фармацевтической промышленности.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450" y="3733012"/>
            <a:ext cx="2597574" cy="2064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41" y="3733012"/>
            <a:ext cx="1980540" cy="2064276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925801C2-C179-4A1D-9E8C-9E823C0B3CAA}"/>
              </a:ext>
            </a:extLst>
          </p:cNvPr>
          <p:cNvSpPr txBox="1">
            <a:spLocks/>
          </p:cNvSpPr>
          <p:nvPr/>
        </p:nvSpPr>
        <p:spPr>
          <a:xfrm>
            <a:off x="961919" y="557187"/>
            <a:ext cx="9251226" cy="3376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08F86"/>
              </a:buClr>
            </a:pPr>
            <a:r>
              <a:rPr lang="ru-RU" sz="1800" dirty="0"/>
              <a:t>Какие системы можно автоматизировать с КХУ1?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283" y="307476"/>
            <a:ext cx="106079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CE60C25-3CE5-4F63-AE9D-C4874D617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61673"/>
              </p:ext>
            </p:extLst>
          </p:nvPr>
        </p:nvGraphicFramePr>
        <p:xfrm>
          <a:off x="961919" y="703389"/>
          <a:ext cx="11037823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380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682931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1655209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  <a:gridCol w="948490">
                  <a:extLst>
                    <a:ext uri="{9D8B030D-6E8A-4147-A177-3AD203B41FA5}">
                      <a16:colId xmlns:a16="http://schemas.microsoft.com/office/drawing/2014/main" val="1097850322"/>
                    </a:ext>
                  </a:extLst>
                </a:gridCol>
                <a:gridCol w="1562219">
                  <a:extLst>
                    <a:ext uri="{9D8B030D-6E8A-4147-A177-3AD203B41FA5}">
                      <a16:colId xmlns:a16="http://schemas.microsoft.com/office/drawing/2014/main" val="1323092784"/>
                    </a:ext>
                  </a:extLst>
                </a:gridCol>
                <a:gridCol w="920594">
                  <a:extLst>
                    <a:ext uri="{9D8B030D-6E8A-4147-A177-3AD203B41FA5}">
                      <a16:colId xmlns:a16="http://schemas.microsoft.com/office/drawing/2014/main" val="2671321748"/>
                    </a:ext>
                  </a:extLst>
                </a:gridCol>
              </a:tblGrid>
              <a:tr h="447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Функция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AK-PC 351</a:t>
                      </a:r>
                    </a:p>
                    <a:p>
                      <a:pPr algn="ctr"/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Danfoss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AK-PC 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  <a:p>
                      <a:pPr algn="ctr"/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Danfoss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XC450CX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Dixell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IC100CX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Dixell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КХУ1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ОВЕН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Макс.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число ступеней компрессоров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Макс.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число ступеней конденсаторов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ПЧ компрессора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40853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ПЧ вентилятора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03666"/>
                  </a:ext>
                </a:extLst>
              </a:tr>
              <a:tr h="273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разгрузочными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устройствами компрессоров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136587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компрессором типа </a:t>
                      </a:r>
                      <a:r>
                        <a:rPr lang="en-US" sz="12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Digital Scroll </a:t>
                      </a:r>
                      <a:endParaRPr lang="ru-RU" sz="12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 «Сброс нагрузки»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впрыска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62553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уровня шума вентиляторов в ночное время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Динамическая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уставка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ru-RU" sz="1200" baseline="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Тнар</a:t>
                      </a:r>
                      <a:r>
                        <a:rPr lang="en-US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уставки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рекуперации тепла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799208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в ночное время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56674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времени наработки ИМ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17547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 аварий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74203"/>
                  </a:ext>
                </a:extLst>
              </a:tr>
              <a:tr h="41721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RS-485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RS-485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RS-485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RS-485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baseline="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miniUSB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840976"/>
                  </a:ext>
                </a:extLst>
              </a:tr>
              <a:tr h="2682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 входов/выходов пользователем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34803"/>
                  </a:ext>
                </a:extLst>
              </a:tr>
              <a:tr h="80462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Доп.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функционал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Мнемосхемы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экране контроллера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Мнемосхемы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экране контроллера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</a:t>
                      </a:r>
                      <a:r>
                        <a:rPr lang="ru-RU" sz="1200" b="1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оттайки</a:t>
                      </a:r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работа</a:t>
                      </a:r>
                      <a:r>
                        <a:rPr lang="ru-RU" sz="1200" b="1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тепловым насосом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069711"/>
                  </a:ext>
                </a:extLst>
              </a:tr>
            </a:tbl>
          </a:graphicData>
        </a:graphic>
      </p:graphicFrame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46277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8639" y="323313"/>
            <a:ext cx="10037007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Аналоги.</a:t>
            </a:r>
            <a:r>
              <a:rPr lang="en-US" sz="1800" b="1" dirty="0">
                <a:solidFill>
                  <a:srgbClr val="008F86"/>
                </a:solidFill>
                <a:ea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8F86"/>
                </a:solidFill>
                <a:ea typeface="Tahoma" panose="020B0604030504040204" pitchFamily="34" charset="0"/>
              </a:rPr>
              <a:t>Функциональное сравнение КХУ1 с контроллерами других фирм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10" y="89480"/>
            <a:ext cx="520254" cy="5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DD59585-5CC2-4333-ACFD-1E813E9B9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43675"/>
              </p:ext>
            </p:extLst>
          </p:nvPr>
        </p:nvGraphicFramePr>
        <p:xfrm>
          <a:off x="668919" y="1099655"/>
          <a:ext cx="11403844" cy="506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260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875980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5528604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</a:tblGrid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Ссылка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 КХУ1 на сайте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открыть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документация, описание функций, схемы, цены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Сопроводительная документация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открыть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по эксплуатации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ОРС сервер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открыть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интегрирует КХУ1 в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SCADA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 </a:t>
                      </a:r>
                      <a:r>
                        <a:rPr lang="en-US" sz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открыть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дает доступ к КХУ1 из любой точки мира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497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Мобильное приложение </a:t>
                      </a:r>
                      <a:r>
                        <a:rPr lang="en-US" sz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Google Play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App Store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упрощает удаленный доступ, уведомляет о событиях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497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Телеграм-канал «</a:t>
                      </a:r>
                      <a:r>
                        <a:rPr lang="ru-RU" sz="1200" b="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Промзона</a:t>
                      </a:r>
                      <a:r>
                        <a:rPr lang="ru-RU" sz="1200" b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ОВЕН»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открыть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новости компании ОВЕН, рекомендации по применению продукции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344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Телеграм-канал «Беседка в </a:t>
                      </a:r>
                      <a:r>
                        <a:rPr lang="ru-RU" sz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Промзоне</a:t>
                      </a: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ОВЕН»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открыть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обсудить новости, узнать как настроить продукцию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4285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канал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открыть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обзорные и обучающие видеоролики по продукции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2237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видео на сайте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открыть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недоступен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3026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Официальная группа </a:t>
                      </a:r>
                      <a:r>
                        <a:rPr lang="ru-RU" sz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Вконтакте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открыть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новости компании ОВЕН, конкурсы, опросы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31944"/>
                  </a:ext>
                </a:extLst>
              </a:tr>
              <a:tr h="293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канал </a:t>
                      </a: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Яндекс.Дзен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открыть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статьи, </a:t>
                      </a:r>
                      <a:r>
                        <a:rPr lang="ru-RU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лонгриды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продукцию ОВЕН</a:t>
                      </a:r>
                      <a:r>
                        <a:rPr lang="ru-RU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на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смежные темы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22285"/>
                  </a:ext>
                </a:extLst>
              </a:tr>
              <a:tr h="330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Прайс лист на продукцию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актуальные цены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580529"/>
                  </a:ext>
                </a:extLst>
              </a:tr>
            </a:tbl>
          </a:graphicData>
        </a:graphic>
      </p:graphicFrame>
      <p:sp>
        <p:nvSpPr>
          <p:cNvPr id="4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763985" y="25811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842363" y="601500"/>
            <a:ext cx="10037007" cy="394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Полезные ссылки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98221"/>
            <a:ext cx="812096" cy="9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1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605487" y="1831717"/>
            <a:ext cx="6486741" cy="2399606"/>
            <a:chOff x="3759736" y="2204942"/>
            <a:chExt cx="7016670" cy="279716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469286" y="2204942"/>
              <a:ext cx="1768935" cy="2797167"/>
              <a:chOff x="4779823" y="1114698"/>
              <a:chExt cx="1768935" cy="279716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779823" y="3553096"/>
                <a:ext cx="1768935" cy="35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8F86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Фреон </a:t>
                </a:r>
                <a:r>
                  <a:rPr lang="en-US" sz="1400" b="1" dirty="0">
                    <a:solidFill>
                      <a:srgbClr val="008F86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R134a</a:t>
                </a:r>
                <a:endParaRPr lang="ru-RU" sz="1400" b="1" dirty="0">
                  <a:solidFill>
                    <a:srgbClr val="008F86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Picture 4" descr="Хладагент Фреон R - 134А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56" b="90000" l="10000" r="90000">
                            <a14:foregroundMark x1="50833" y1="9722" x2="53333" y2="21389"/>
                            <a14:foregroundMark x1="53333" y1="15833" x2="53333" y2="15833"/>
                            <a14:foregroundMark x1="50000" y1="17778" x2="50000" y2="17778"/>
                            <a14:foregroundMark x1="51667" y1="20000" x2="51667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" t="281" r="312" b="130"/>
              <a:stretch/>
            </p:blipFill>
            <p:spPr bwMode="auto">
              <a:xfrm>
                <a:off x="4779823" y="1114698"/>
                <a:ext cx="1413154" cy="2363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9276991" y="2225061"/>
              <a:ext cx="1499415" cy="2717878"/>
              <a:chOff x="9294408" y="1134817"/>
              <a:chExt cx="1499415" cy="2717878"/>
            </a:xfrm>
          </p:grpSpPr>
          <p:pic>
            <p:nvPicPr>
              <p:cNvPr id="10" name="Picture 6" descr="Фреон R410A Sanmei 11.3 кг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45" b="98649" l="17568" r="79223">
                            <a14:foregroundMark x1="51520" y1="7264" x2="49662" y2="20777"/>
                            <a14:foregroundMark x1="51520" y1="10473" x2="53209" y2="20777"/>
                            <a14:foregroundMark x1="36149" y1="2872" x2="25507" y2="32601"/>
                            <a14:foregroundMark x1="36318" y1="2703" x2="68750" y2="3547"/>
                            <a14:foregroundMark x1="69257" y1="4054" x2="77027" y2="34291"/>
                            <a14:foregroundMark x1="77703" y1="35304" x2="74831" y2="84966"/>
                            <a14:foregroundMark x1="25338" y1="32095" x2="25000" y2="82095"/>
                            <a14:backgroundMark x1="61149" y1="96115" x2="61149" y2="96115"/>
                            <a14:backgroundMark x1="42061" y1="96453" x2="42061" y2="96453"/>
                            <a14:backgroundMark x1="46791" y1="96622" x2="46791" y2="966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" r="101"/>
              <a:stretch/>
            </p:blipFill>
            <p:spPr bwMode="auto">
              <a:xfrm>
                <a:off x="9294409" y="1134817"/>
                <a:ext cx="1458767" cy="2323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294408" y="3493926"/>
                <a:ext cx="1499415" cy="35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8F86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Фреон </a:t>
                </a:r>
                <a:r>
                  <a:rPr lang="en-US" sz="1400" b="1" dirty="0">
                    <a:solidFill>
                      <a:srgbClr val="008F86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R410A</a:t>
                </a:r>
                <a:endParaRPr lang="ru-RU" sz="1400" b="1" dirty="0">
                  <a:solidFill>
                    <a:srgbClr val="008F86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759736" y="2831852"/>
              <a:ext cx="1542430" cy="2170258"/>
              <a:chOff x="3759736" y="2165191"/>
              <a:chExt cx="1542430" cy="2170258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250" b="99023" l="10000" r="90000">
                            <a14:foregroundMark x1="48804" y1="18164" x2="48804" y2="18164"/>
                            <a14:foregroundMark x1="51848" y1="25000" x2="51848" y2="25000"/>
                            <a14:foregroundMark x1="51848" y1="22266" x2="51848" y2="22266"/>
                            <a14:foregroundMark x1="47609" y1="22363" x2="47609" y2="22363"/>
                            <a14:foregroundMark x1="42717" y1="22461" x2="42717" y2="22461"/>
                            <a14:foregroundMark x1="52935" y1="10156" x2="52935" y2="10547"/>
                            <a14:foregroundMark x1="53804" y1="10547" x2="53804" y2="10547"/>
                            <a14:foregroundMark x1="53261" y1="9766" x2="53261" y2="9766"/>
                            <a14:foregroundMark x1="54239" y1="10156" x2="54239" y2="101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9736" y="2165191"/>
                <a:ext cx="1542430" cy="1716791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129499" y="3976680"/>
                <a:ext cx="802899" cy="35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8F86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Вода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961919" y="1257659"/>
            <a:ext cx="785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Хладагенты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(рабочее вещество (теплоноситель) холодильной машины)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54596" y="4497605"/>
            <a:ext cx="8457601" cy="307779"/>
            <a:chOff x="961919" y="5338131"/>
            <a:chExt cx="8217106" cy="307779"/>
          </a:xfrm>
        </p:grpSpPr>
        <p:sp>
          <p:nvSpPr>
            <p:cNvPr id="12" name="TextBox 11"/>
            <p:cNvSpPr txBox="1"/>
            <p:nvPr/>
          </p:nvSpPr>
          <p:spPr>
            <a:xfrm>
              <a:off x="961919" y="5338133"/>
              <a:ext cx="2797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8F86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Температура кипения: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58597" y="5338132"/>
              <a:ext cx="995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D7D7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100 °С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12162" y="5338131"/>
              <a:ext cx="1063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D7D7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-26,3 °С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15058" y="5338131"/>
              <a:ext cx="1063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D7D7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-48,5 °С</a:t>
              </a:r>
            </a:p>
          </p:txBody>
        </p:sp>
      </p:grpSp>
      <p:sp>
        <p:nvSpPr>
          <p:cNvPr id="23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  <p:sp>
        <p:nvSpPr>
          <p:cNvPr id="27" name="Заголовок 7">
            <a:extLst>
              <a:ext uri="{FF2B5EF4-FFF2-40B4-BE49-F238E27FC236}">
                <a16:creationId xmlns:a16="http://schemas.microsoft.com/office/drawing/2014/main" id="{925801C2-C179-4A1D-9E8C-9E823C0B3CAA}"/>
              </a:ext>
            </a:extLst>
          </p:cNvPr>
          <p:cNvSpPr txBox="1">
            <a:spLocks/>
          </p:cNvSpPr>
          <p:nvPr/>
        </p:nvSpPr>
        <p:spPr>
          <a:xfrm>
            <a:off x="961919" y="557187"/>
            <a:ext cx="9251226" cy="3376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08F86"/>
              </a:buClr>
            </a:pPr>
            <a:r>
              <a:rPr lang="ru-RU" sz="1800" dirty="0"/>
              <a:t>Какие системы можно автоматизировать с КХУ1?</a:t>
            </a:r>
          </a:p>
        </p:txBody>
      </p:sp>
    </p:spTree>
    <p:extLst>
      <p:ext uri="{BB962C8B-B14F-4D97-AF65-F5344CB8AC3E}">
        <p14:creationId xmlns:p14="http://schemas.microsoft.com/office/powerpoint/2010/main" val="50632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/>
          <p:cNvGrpSpPr/>
          <p:nvPr/>
        </p:nvGrpSpPr>
        <p:grpSpPr>
          <a:xfrm>
            <a:off x="3619327" y="4187046"/>
            <a:ext cx="4519446" cy="970732"/>
            <a:chOff x="3619327" y="4187046"/>
            <a:chExt cx="4519446" cy="970732"/>
          </a:xfrm>
        </p:grpSpPr>
        <p:cxnSp>
          <p:nvCxnSpPr>
            <p:cNvPr id="79" name="Соединительная линия уступом 78"/>
            <p:cNvCxnSpPr>
              <a:endCxn id="17" idx="1"/>
            </p:cNvCxnSpPr>
            <p:nvPr/>
          </p:nvCxnSpPr>
          <p:spPr>
            <a:xfrm>
              <a:off x="3619327" y="4188823"/>
              <a:ext cx="4157427" cy="968955"/>
            </a:xfrm>
            <a:prstGeom prst="bentConnector3">
              <a:avLst>
                <a:gd name="adj1" fmla="val 99947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Прямоугольник 83"/>
            <p:cNvSpPr/>
            <p:nvPr/>
          </p:nvSpPr>
          <p:spPr>
            <a:xfrm>
              <a:off x="7768159" y="4187046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t°</a:t>
              </a:r>
              <a:endParaRPr lang="ru-RU" dirty="0"/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 flipV="1">
            <a:off x="3323326" y="3725944"/>
            <a:ext cx="296001" cy="1"/>
          </a:xfrm>
          <a:prstGeom prst="line">
            <a:avLst/>
          </a:prstGeom>
          <a:ln w="381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500279" y="2389090"/>
            <a:ext cx="0" cy="242603"/>
          </a:xfrm>
          <a:prstGeom prst="line">
            <a:avLst/>
          </a:prstGeom>
          <a:ln w="381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961919" y="512990"/>
            <a:ext cx="9639243" cy="420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КХУ1. Принцип работы холодильного цикла </a:t>
            </a:r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(в упрощенном виде)</a:t>
            </a:r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V="1">
            <a:off x="3641171" y="3169910"/>
            <a:ext cx="0" cy="131526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3"/>
            <a:endCxn id="3" idx="1"/>
          </p:cNvCxnSpPr>
          <p:nvPr/>
        </p:nvCxnSpPr>
        <p:spPr>
          <a:xfrm>
            <a:off x="4668548" y="2646172"/>
            <a:ext cx="3108207" cy="13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3" idx="2"/>
            <a:endCxn id="17" idx="0"/>
          </p:cNvCxnSpPr>
          <p:nvPr/>
        </p:nvCxnSpPr>
        <p:spPr>
          <a:xfrm rot="5400000">
            <a:off x="7641023" y="3911702"/>
            <a:ext cx="1838871" cy="653280"/>
          </a:xfrm>
          <a:prstGeom prst="bentConnector2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2"/>
            <a:endCxn id="9" idx="3"/>
          </p:cNvCxnSpPr>
          <p:nvPr/>
        </p:nvCxnSpPr>
        <p:spPr>
          <a:xfrm flipH="1">
            <a:off x="4751514" y="5157778"/>
            <a:ext cx="2568177" cy="0"/>
          </a:xfrm>
          <a:prstGeom prst="straightConnector1">
            <a:avLst/>
          </a:prstGeom>
          <a:ln w="57150">
            <a:solidFill>
              <a:srgbClr val="F4EE00"/>
            </a:solidFill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7776755" y="1570399"/>
            <a:ext cx="2220686" cy="1748508"/>
            <a:chOff x="7776755" y="1378820"/>
            <a:chExt cx="2220686" cy="174850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6" b="98658" l="5221" r="97992">
                          <a14:foregroundMark x1="5221" y1="4698" x2="96386" y2="3356"/>
                          <a14:foregroundMark x1="97992" y1="25503" x2="91566" y2="98658"/>
                          <a14:backgroundMark x1="2008" y1="99329" x2="2008" y2="993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 l="1216"/>
            <a:stretch/>
          </p:blipFill>
          <p:spPr>
            <a:xfrm>
              <a:off x="7776755" y="1782128"/>
              <a:ext cx="2220686" cy="13452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233818" y="1378820"/>
              <a:ext cx="1566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Конденсатор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613795" y="1591738"/>
            <a:ext cx="2054753" cy="1726898"/>
            <a:chOff x="2613795" y="1400159"/>
            <a:chExt cx="2054753" cy="172689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8" b="95960" l="1653" r="95868">
                          <a14:foregroundMark x1="24298" y1="71970" x2="24298" y2="71970"/>
                          <a14:foregroundMark x1="27603" y1="70455" x2="27603" y2="70455"/>
                          <a14:foregroundMark x1="12066" y1="53535" x2="33884" y2="83838"/>
                          <a14:foregroundMark x1="65455" y1="83838" x2="65455" y2="83838"/>
                          <a14:foregroundMark x1="69256" y1="95960" x2="69256" y2="95960"/>
                          <a14:foregroundMark x1="58843" y1="6818" x2="58843" y2="6818"/>
                          <a14:foregroundMark x1="55207" y1="8838" x2="55207" y2="8838"/>
                          <a14:foregroundMark x1="57190" y1="4040" x2="57190" y2="4040"/>
                          <a14:foregroundMark x1="7934" y1="66162" x2="7934" y2="66162"/>
                          <a14:foregroundMark x1="5950" y1="63636" x2="5950" y2="63636"/>
                          <a14:foregroundMark x1="7107" y1="58838" x2="7107" y2="58838"/>
                          <a14:foregroundMark x1="6942" y1="26515" x2="1653" y2="57323"/>
                          <a14:foregroundMark x1="95868" y1="27778" x2="87769" y2="57576"/>
                          <a14:foregroundMark x1="12727" y1="93939" x2="12727" y2="93939"/>
                        </a14:backgroundRemoval>
                      </a14:imgEffect>
                      <a14:imgEffect>
                        <a14:artisticPhotocopy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13795" y="1782128"/>
              <a:ext cx="2054753" cy="134492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877061" y="1400159"/>
              <a:ext cx="1188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Компрессор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530828" y="4485178"/>
            <a:ext cx="2220686" cy="1670395"/>
            <a:chOff x="2530828" y="4432924"/>
            <a:chExt cx="2220686" cy="16703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6" b="98658" l="5221" r="97992">
                          <a14:foregroundMark x1="5221" y1="4698" x2="96386" y2="3356"/>
                          <a14:foregroundMark x1="97992" y1="25503" x2="91566" y2="98658"/>
                          <a14:backgroundMark x1="2008" y1="99329" x2="2008" y2="993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 l="1216"/>
            <a:stretch/>
          </p:blipFill>
          <p:spPr>
            <a:xfrm>
              <a:off x="2530828" y="4432924"/>
              <a:ext cx="2220686" cy="13452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987040" y="5795542"/>
              <a:ext cx="145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Испаритель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319691" y="4892166"/>
            <a:ext cx="914127" cy="790575"/>
            <a:chOff x="7319691" y="4892166"/>
            <a:chExt cx="914127" cy="790575"/>
          </a:xfrm>
        </p:grpSpPr>
        <p:sp>
          <p:nvSpPr>
            <p:cNvPr id="17" name="Блок-схема: сопоставление 16"/>
            <p:cNvSpPr/>
            <p:nvPr/>
          </p:nvSpPr>
          <p:spPr>
            <a:xfrm rot="5400000">
              <a:off x="7511143" y="4700714"/>
              <a:ext cx="531223" cy="914127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06488" y="5374964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ТРВ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5426085" y="2238174"/>
            <a:ext cx="148387" cy="148387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178340" y="3651750"/>
            <a:ext cx="148387" cy="14838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346129" y="1741729"/>
            <a:ext cx="144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Давление конденсации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Рс</a:t>
            </a: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490" y="3410811"/>
            <a:ext cx="125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Давление всасывания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</a:t>
            </a: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887098" y="4253992"/>
            <a:ext cx="123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жидкий фреон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01768" y="2700920"/>
            <a:ext cx="171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парообразный фреон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41170" y="3648153"/>
            <a:ext cx="171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парообразный фреон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7192" y="4661333"/>
            <a:ext cx="159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Парожидкостная смесь фреона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680754" y="1375958"/>
            <a:ext cx="9109166" cy="2596774"/>
          </a:xfrm>
          <a:prstGeom prst="roundRect">
            <a:avLst/>
          </a:prstGeom>
          <a:noFill/>
          <a:ln w="28575">
            <a:solidFill>
              <a:srgbClr val="7D7D7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156488" y="1052353"/>
            <a:ext cx="20007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Область задач КХУ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95390" y="2197150"/>
            <a:ext cx="83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P,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t°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979038" y="25573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t°</a:t>
            </a:r>
            <a:endParaRPr lang="ru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62582" y="523872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ru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42450" y="4839900"/>
            <a:ext cx="488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↑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t°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7" y="267823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7">
            <a:extLst>
              <a:ext uri="{FF2B5EF4-FFF2-40B4-BE49-F238E27FC236}">
                <a16:creationId xmlns:a16="http://schemas.microsoft.com/office/drawing/2014/main" id="{925801C2-C179-4A1D-9E8C-9E823C0B3CAA}"/>
              </a:ext>
            </a:extLst>
          </p:cNvPr>
          <p:cNvSpPr txBox="1">
            <a:spLocks/>
          </p:cNvSpPr>
          <p:nvPr/>
        </p:nvSpPr>
        <p:spPr>
          <a:xfrm>
            <a:off x="961919" y="616499"/>
            <a:ext cx="7371492" cy="36725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08F86"/>
              </a:buClr>
            </a:pPr>
            <a:r>
              <a:rPr lang="ru-RU" sz="1800" dirty="0"/>
              <a:t>Какими элементами холодильных установок управляет КХУ1?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1919" y="1343141"/>
            <a:ext cx="744132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Группа компрессоров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Группа конденсаторов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Группа из компрессоров и конденсаторов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ый треугольник 14"/>
          <p:cNvSpPr/>
          <p:nvPr/>
        </p:nvSpPr>
        <p:spPr>
          <a:xfrm rot="10800000">
            <a:off x="6817360" y="0"/>
            <a:ext cx="5374640" cy="5242560"/>
          </a:xfrm>
          <a:prstGeom prst="rtTriangle">
            <a:avLst/>
          </a:prstGeom>
          <a:gradFill>
            <a:gsLst>
              <a:gs pos="0">
                <a:srgbClr val="008F86">
                  <a:alpha val="41000"/>
                </a:srgbClr>
              </a:gs>
              <a:gs pos="73000">
                <a:schemeClr val="accent5">
                  <a:lumMod val="60000"/>
                  <a:lumOff val="40000"/>
                </a:schemeClr>
              </a:gs>
              <a:gs pos="87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996" y="594301"/>
            <a:ext cx="3028190" cy="373234"/>
          </a:xfrm>
        </p:spPr>
        <p:txBody>
          <a:bodyPr/>
          <a:lstStyle/>
          <a:p>
            <a:r>
              <a:rPr lang="ru-RU" sz="1800" dirty="0"/>
              <a:t>1. Группа компрессоров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961919" y="1170617"/>
            <a:ext cx="7442623" cy="4443742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Ступенчатое управление (до 4 шт.)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Частотно-регулируемое управление + ступенчатое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Ступенчатое управление с разгрузочными устройствами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59" y="1563017"/>
            <a:ext cx="644435" cy="680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97" y="2990217"/>
            <a:ext cx="1117609" cy="708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073" y="4572378"/>
            <a:ext cx="605624" cy="728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6594" y="1654735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+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106" y="1563017"/>
            <a:ext cx="644435" cy="680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0472" y="3110043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+ 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984" y="3018325"/>
            <a:ext cx="644435" cy="6802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21" y="4606370"/>
            <a:ext cx="644435" cy="680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6156" y="4698088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+ </a:t>
            </a:r>
            <a:endParaRPr lang="ru-RU" sz="24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9408895" y="637916"/>
            <a:ext cx="2322197" cy="1912933"/>
            <a:chOff x="9276760" y="574526"/>
            <a:chExt cx="2322197" cy="191293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24" b="94344" l="2708" r="98195">
                          <a14:foregroundMark x1="6318" y1="54299" x2="6318" y2="54299"/>
                          <a14:foregroundMark x1="2708" y1="54299" x2="2708" y2="54299"/>
                          <a14:foregroundMark x1="56679" y1="94570" x2="56679" y2="94570"/>
                          <a14:foregroundMark x1="94946" y1="54072" x2="94946" y2="54072"/>
                          <a14:foregroundMark x1="98375" y1="54072" x2="98375" y2="54072"/>
                          <a14:foregroundMark x1="52527" y1="8824" x2="52527" y2="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6760" y="634731"/>
              <a:ext cx="2322197" cy="1852728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9330255" y="838757"/>
              <a:ext cx="4651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114652" y="838757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Рс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521609" y="574526"/>
              <a:ext cx="450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К1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521609" y="999871"/>
              <a:ext cx="450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К2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528021" y="1450451"/>
              <a:ext cx="450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К3</a:t>
              </a:r>
              <a:endParaRPr lang="ru-RU" sz="16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528021" y="1885917"/>
              <a:ext cx="450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К4</a:t>
              </a:r>
              <a:endParaRPr lang="ru-RU" dirty="0"/>
            </a:p>
          </p:txBody>
        </p:sp>
      </p:grpSp>
      <p:sp>
        <p:nvSpPr>
          <p:cNvPr id="25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</p:spTree>
    <p:extLst>
      <p:ext uri="{BB962C8B-B14F-4D97-AF65-F5344CB8AC3E}">
        <p14:creationId xmlns:p14="http://schemas.microsoft.com/office/powerpoint/2010/main" val="7188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593" y="1149138"/>
            <a:ext cx="6133659" cy="5266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593" y="788128"/>
            <a:ext cx="595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Распределение управляющих сигналов по выходам прибора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84593" y="414894"/>
            <a:ext cx="3028190" cy="373234"/>
          </a:xfrm>
        </p:spPr>
        <p:txBody>
          <a:bodyPr/>
          <a:lstStyle/>
          <a:p>
            <a:r>
              <a:rPr lang="ru-RU" sz="1800" dirty="0"/>
              <a:t>1. Группа компрессоров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961919" y="1026385"/>
            <a:ext cx="9495650" cy="3258051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Ступенчатое управление (до 4 шт.)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</a:rPr>
              <a:t>Частотно-регулируемое управление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423" y="1026385"/>
            <a:ext cx="1250370" cy="3149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21" y="1436403"/>
            <a:ext cx="823985" cy="808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177" y="3108242"/>
            <a:ext cx="1517964" cy="829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0092" y="1610003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+ 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790" y="1436402"/>
            <a:ext cx="823985" cy="808866"/>
          </a:xfrm>
          <a:prstGeom prst="rect">
            <a:avLst/>
          </a:prstGeom>
        </p:spPr>
      </p:pic>
      <p:sp>
        <p:nvSpPr>
          <p:cNvPr id="13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холодильной централью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09718" y="553892"/>
            <a:ext cx="3028190" cy="373234"/>
          </a:xfrm>
        </p:spPr>
        <p:txBody>
          <a:bodyPr/>
          <a:lstStyle/>
          <a:p>
            <a:r>
              <a:rPr lang="en-US" sz="1800" dirty="0"/>
              <a:t>2</a:t>
            </a:r>
            <a:r>
              <a:rPr lang="ru-RU" sz="1800" dirty="0"/>
              <a:t>. Группа конденсаторов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7" y="307476"/>
            <a:ext cx="1057927" cy="12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7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0" id="{75449185-19A2-4BB4-8C56-FB2C62B63EF2}" vid="{1549B00F-B5DD-4449-9FD5-AAF6E374DE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Шаблон_ОВЕН_2020_16х9</Template>
  <TotalTime>43320</TotalTime>
  <Words>1299</Words>
  <Application>Microsoft Office PowerPoint</Application>
  <PresentationFormat>Широкоэкранный</PresentationFormat>
  <Paragraphs>382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Группа компрессоров</vt:lpstr>
      <vt:lpstr>1. Группа компрессоров</vt:lpstr>
      <vt:lpstr>2. Группа конденсаторов</vt:lpstr>
      <vt:lpstr>2. Группа конденсаторов</vt:lpstr>
      <vt:lpstr>3. Группы компрессоров и конденсаторов</vt:lpstr>
      <vt:lpstr>3. Группы компрессоров и конденсаторов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внедрение единой CRM-системы для продвижения, продаж и сервиса</dc:title>
  <dc:creator>Краснов Андрей Асхатович</dc:creator>
  <cp:lastModifiedBy>202</cp:lastModifiedBy>
  <cp:revision>842</cp:revision>
  <dcterms:created xsi:type="dcterms:W3CDTF">2020-04-07T05:34:52Z</dcterms:created>
  <dcterms:modified xsi:type="dcterms:W3CDTF">2022-11-30T08:21:14Z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2236947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