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53" r:id="rId2"/>
    <p:sldId id="542" r:id="rId3"/>
    <p:sldId id="543" r:id="rId4"/>
    <p:sldId id="544" r:id="rId5"/>
    <p:sldId id="545" r:id="rId6"/>
    <p:sldId id="546" r:id="rId7"/>
    <p:sldId id="548" r:id="rId8"/>
    <p:sldId id="549" r:id="rId9"/>
    <p:sldId id="550" r:id="rId10"/>
    <p:sldId id="551" r:id="rId11"/>
    <p:sldId id="552" r:id="rId12"/>
    <p:sldId id="532" r:id="rId13"/>
    <p:sldId id="534" r:id="rId14"/>
    <p:sldId id="535" r:id="rId15"/>
    <p:sldId id="536" r:id="rId16"/>
    <p:sldId id="537" r:id="rId17"/>
    <p:sldId id="508" r:id="rId18"/>
    <p:sldId id="467" r:id="rId19"/>
    <p:sldId id="464" r:id="rId20"/>
    <p:sldId id="540" r:id="rId21"/>
    <p:sldId id="458" r:id="rId22"/>
    <p:sldId id="4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6"/>
    <a:srgbClr val="7D7D7D"/>
    <a:srgbClr val="000000"/>
    <a:srgbClr val="4D4D4F"/>
    <a:srgbClr val="5859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FF9F-59A7-4FBB-B435-CE3095701B1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9B60-207D-433D-A7D0-7407B902B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29E9-A64B-4320-9414-21CF563646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1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 hasCustomPrompt="1"/>
          </p:nvPr>
        </p:nvSpPr>
        <p:spPr>
          <a:xfrm>
            <a:off x="1007444" y="3861484"/>
            <a:ext cx="4804833" cy="29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kern="1200" dirty="0" smtClean="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1756352"/>
            <a:ext cx="10041467" cy="12165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aseline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44" y="3437055"/>
            <a:ext cx="9431867" cy="370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109"/>
            <a:ext cx="12192000" cy="1526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79" y="557620"/>
            <a:ext cx="1569723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9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1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102" y="982385"/>
            <a:ext cx="9842619" cy="4648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25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687" y="260570"/>
            <a:ext cx="10202244" cy="4578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2931" y="1766403"/>
            <a:ext cx="9652000" cy="45545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800"/>
            </a:lvl1pPr>
            <a:lvl2pPr marL="625475" indent="0">
              <a:buFontTx/>
              <a:buNone/>
              <a:defRPr sz="1500"/>
            </a:lvl2pPr>
          </a:lstStyle>
          <a:p>
            <a:pPr lvl="0"/>
            <a:r>
              <a:rPr lang="ru-RU" dirty="0"/>
              <a:t>Раздел презентации</a:t>
            </a:r>
          </a:p>
          <a:p>
            <a:pPr lvl="1"/>
            <a:r>
              <a:rPr lang="ru-RU" dirty="0"/>
              <a:t>Подраздел презентации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37235" y="1132977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9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57" y="1767993"/>
            <a:ext cx="9660423" cy="9270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88169" y="2695074"/>
            <a:ext cx="9495650" cy="32580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Рекомендованное поле для изображения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900" b="0" dirty="0">
                <a:solidFill>
                  <a:srgbClr val="58595B"/>
                </a:solidFill>
              </a:rPr>
              <a:t>Название презентации</a:t>
            </a:r>
            <a:endParaRPr lang="en-US" sz="900" b="0" dirty="0">
              <a:solidFill>
                <a:srgbClr val="58595B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8008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87654" y="1103412"/>
            <a:ext cx="4830545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6206690" y="1113037"/>
            <a:ext cx="4830545" cy="4847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9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_3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53" y="6257612"/>
            <a:ext cx="143256" cy="14325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806031" y="6527801"/>
            <a:ext cx="622300" cy="3301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DAE5CA-C3F6-42DE-A102-CB0000E19774}" type="slidenum">
              <a:rPr lang="ru-RU" sz="1400" smtClean="0"/>
              <a:pPr algn="ctr"/>
              <a:t>‹#›</a:t>
            </a:fld>
            <a:endParaRPr lang="ru-RU" sz="14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100102" y="982385"/>
            <a:ext cx="9842619" cy="1721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Объект 5"/>
          <p:cNvSpPr>
            <a:spLocks noGrp="1"/>
          </p:cNvSpPr>
          <p:nvPr>
            <p:ph sz="quarter" idx="12" hasCustomPrompt="1"/>
          </p:nvPr>
        </p:nvSpPr>
        <p:spPr>
          <a:xfrm>
            <a:off x="1009952" y="179288"/>
            <a:ext cx="7007892" cy="263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rgbClr val="58595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sz="1000" b="0" dirty="0">
                <a:solidFill>
                  <a:srgbClr val="58595B"/>
                </a:solidFill>
              </a:rPr>
              <a:t>Название презентации / Название раздела</a:t>
            </a:r>
            <a:endParaRPr lang="en-US" sz="1000" b="0" dirty="0">
              <a:solidFill>
                <a:srgbClr val="58595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1087654" y="3099334"/>
            <a:ext cx="4830545" cy="2851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206690" y="3108959"/>
            <a:ext cx="4830545" cy="2851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00327" y="497606"/>
            <a:ext cx="10744200" cy="35784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 b="1" baseline="0">
                <a:solidFill>
                  <a:srgbClr val="008F86"/>
                </a:solidFill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7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57" userDrawn="1">
          <p15:clr>
            <a:srgbClr val="FBAE40"/>
          </p15:clr>
        </p15:guide>
        <p15:guide id="3" pos="371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14835"/>
            <a:ext cx="12192001" cy="3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4D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owen.ru/product/pm210" TargetMode="External"/><Relationship Id="rId3" Type="http://schemas.openxmlformats.org/officeDocument/2006/relationships/hyperlink" Target="https://owen.ru/product/rd30_dd" TargetMode="External"/><Relationship Id="rId7" Type="http://schemas.openxmlformats.org/officeDocument/2006/relationships/hyperlink" Target="https://owen.ru/product/rt50_rele" TargetMode="External"/><Relationship Id="rId2" Type="http://schemas.openxmlformats.org/officeDocument/2006/relationships/hyperlink" Target="https://meyertec.owen.ru/product/mt_wpc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wen.ru/product/dts3hhh_termosoprotivleniya_hvac" TargetMode="External"/><Relationship Id="rId5" Type="http://schemas.openxmlformats.org/officeDocument/2006/relationships/hyperlink" Target="https://owen.ru/product/dtshh5_termosoprotivleniya_s_kommutatcionnoj_golovkoj" TargetMode="External"/><Relationship Id="rId4" Type="http://schemas.openxmlformats.org/officeDocument/2006/relationships/hyperlink" Target="https://owen.ru/product/termopreobrazovatel_soprotivleniya_dlya_izmereniya_temperaturi_vozduha_datchik_temperaturi_vozduha" TargetMode="External"/><Relationship Id="rId9" Type="http://schemas.openxmlformats.org/officeDocument/2006/relationships/hyperlink" Target="https://owen.ru/catalog/zaporno_reguliruyushaya_armatur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ru/app/owencloud/id1473785411" TargetMode="External"/><Relationship Id="rId13" Type="http://schemas.openxmlformats.org/officeDocument/2006/relationships/hyperlink" Target="https://owen.ru/media/overview_video" TargetMode="External"/><Relationship Id="rId3" Type="http://schemas.openxmlformats.org/officeDocument/2006/relationships/hyperlink" Target="https://owen.ru/product/trm1033/documentation" TargetMode="External"/><Relationship Id="rId7" Type="http://schemas.openxmlformats.org/officeDocument/2006/relationships/hyperlink" Target="https://play.google.com/store/apps/details?id=ru.owen.owencloudmobile" TargetMode="External"/><Relationship Id="rId12" Type="http://schemas.openxmlformats.org/officeDocument/2006/relationships/hyperlink" Target="https://www.youtube.com/channel/UCbUaZ1JTZMIynGQRuom7YnQ" TargetMode="External"/><Relationship Id="rId2" Type="http://schemas.openxmlformats.org/officeDocument/2006/relationships/hyperlink" Target="https://owen.ru/product/trm1033" TargetMode="External"/><Relationship Id="rId16" Type="http://schemas.openxmlformats.org/officeDocument/2006/relationships/hyperlink" Target="https://owen.ru/pricelis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wen.ru/owencloud" TargetMode="External"/><Relationship Id="rId11" Type="http://schemas.openxmlformats.org/officeDocument/2006/relationships/hyperlink" Target="https://youtube.com/playlist?list=PL2EcVEe6E9SADhpGy0glzr_M7VxQReo0P" TargetMode="External"/><Relationship Id="rId5" Type="http://schemas.openxmlformats.org/officeDocument/2006/relationships/hyperlink" Target="https://owen.ru/product/new_opc_server" TargetMode="External"/><Relationship Id="rId15" Type="http://schemas.openxmlformats.org/officeDocument/2006/relationships/hyperlink" Target="https://zen.yandex.ru/id/5da9aca13f548700ae021ba8?lang=ru" TargetMode="External"/><Relationship Id="rId10" Type="http://schemas.openxmlformats.org/officeDocument/2006/relationships/hyperlink" Target="https://t.me/+WTWumJFWXU4aoD17" TargetMode="External"/><Relationship Id="rId4" Type="http://schemas.openxmlformats.org/officeDocument/2006/relationships/hyperlink" Target="https://owen.ru/product/trm1033/ddm" TargetMode="External"/><Relationship Id="rId9" Type="http://schemas.openxmlformats.org/officeDocument/2006/relationships/hyperlink" Target="https://t.me/owen_prom" TargetMode="External"/><Relationship Id="rId14" Type="http://schemas.openxmlformats.org/officeDocument/2006/relationships/hyperlink" Target="https://vk.com/po_ow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0163" y="2150251"/>
            <a:ext cx="11418021" cy="23303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4000" dirty="0"/>
              <a:t>Автоматика для управления вентиляцией</a:t>
            </a:r>
          </a:p>
          <a:p>
            <a:endParaRPr lang="ru-RU" sz="1800" dirty="0"/>
          </a:p>
          <a:p>
            <a:endParaRPr lang="ru-RU" sz="3600" dirty="0"/>
          </a:p>
          <a:p>
            <a:r>
              <a:rPr lang="ru-RU" sz="3400" b="0" dirty="0"/>
              <a:t>ТРМ1033. Линейка контроллеров для управления системой вентиляции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82" y="284067"/>
            <a:ext cx="1456728" cy="12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427118"/>
            <a:ext cx="9089018" cy="7614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ea typeface="Tahoma" panose="020B0604030504040204" pitchFamily="34" charset="0"/>
              </a:rPr>
              <a:t>Алгоритм ТРМ1033-х.</a:t>
            </a:r>
            <a:r>
              <a:rPr lang="ru-RU" sz="1800" dirty="0">
                <a:solidFill>
                  <a:srgbClr val="FF0000"/>
                </a:solidFill>
                <a:ea typeface="Tahoma" panose="020B0604030504040204" pitchFamily="34" charset="0"/>
              </a:rPr>
              <a:t>03.00: 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ea typeface="Tahoma" panose="020B0604030504040204" pitchFamily="34" charset="0"/>
              </a:rPr>
              <a:t>с водяным калорифером нагрева и водяным охладителем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19" y="1638905"/>
            <a:ext cx="9437747" cy="35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96" y="307476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435542"/>
            <a:ext cx="9765900" cy="7614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ea typeface="Tahoma" panose="020B0604030504040204" pitchFamily="34" charset="0"/>
              </a:rPr>
              <a:t>Алгоритм ТРМ1033-х.</a:t>
            </a:r>
            <a:r>
              <a:rPr lang="ru-RU" sz="1800" dirty="0">
                <a:solidFill>
                  <a:srgbClr val="FF0000"/>
                </a:solidFill>
                <a:ea typeface="Tahoma" panose="020B0604030504040204" pitchFamily="34" charset="0"/>
              </a:rPr>
              <a:t>31.00: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ea typeface="Tahoma" panose="020B0604030504040204" pitchFamily="34" charset="0"/>
              </a:rPr>
              <a:t>с водяным калорифером нагрева и рекуператором (пластинчатый рекуператор)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11" y="1567188"/>
            <a:ext cx="8293933" cy="41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2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38B937-4ADD-4034-A78B-48C17E6E5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6" y="714809"/>
            <a:ext cx="5062121" cy="5329721"/>
          </a:xfrm>
          <a:prstGeom prst="rect">
            <a:avLst/>
          </a:prstGeom>
        </p:spPr>
      </p:pic>
      <p:sp>
        <p:nvSpPr>
          <p:cNvPr id="17" name="Объект 5">
            <a:extLst>
              <a:ext uri="{FF2B5EF4-FFF2-40B4-BE49-F238E27FC236}">
                <a16:creationId xmlns:a16="http://schemas.microsoft.com/office/drawing/2014/main" id="{0CF9C2E4-7C26-457F-A5A2-2F20C37B8DF9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8" name="Заголовок 7">
            <a:extLst>
              <a:ext uri="{FF2B5EF4-FFF2-40B4-BE49-F238E27FC236}">
                <a16:creationId xmlns:a16="http://schemas.microsoft.com/office/drawing/2014/main" id="{73769EA1-3A4C-4F63-8C26-85EA32C34FEC}"/>
              </a:ext>
            </a:extLst>
          </p:cNvPr>
          <p:cNvSpPr txBox="1">
            <a:spLocks/>
          </p:cNvSpPr>
          <p:nvPr/>
        </p:nvSpPr>
        <p:spPr>
          <a:xfrm>
            <a:off x="931356" y="427118"/>
            <a:ext cx="5821778" cy="34600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buClr>
                <a:srgbClr val="008F86"/>
              </a:buClr>
            </a:pPr>
            <a:r>
              <a:rPr lang="ru-RU" sz="1800" dirty="0"/>
              <a:t>ТРМ1033. Визуализация и удаленное управление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11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EF574-8277-452B-9067-57C4BE45E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6" y="725659"/>
            <a:ext cx="5467048" cy="5421889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757A5C81-C2CE-4509-8B77-2878FD20022B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7B930D4-A016-4671-BCA7-ED21CD20098A}"/>
              </a:ext>
            </a:extLst>
          </p:cNvPr>
          <p:cNvSpPr txBox="1">
            <a:spLocks/>
          </p:cNvSpPr>
          <p:nvPr/>
        </p:nvSpPr>
        <p:spPr>
          <a:xfrm>
            <a:off x="666639" y="427118"/>
            <a:ext cx="4150060" cy="3559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buClr>
                <a:srgbClr val="008F86"/>
              </a:buClr>
            </a:pPr>
            <a:r>
              <a:rPr lang="ru-RU" sz="1800" dirty="0"/>
              <a:t>ТРМ1033. Визуализация в </a:t>
            </a:r>
            <a:r>
              <a:rPr lang="en-US" sz="1800" dirty="0"/>
              <a:t>SCADA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6634716" y="2440787"/>
            <a:ext cx="5557284" cy="1311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Бесплатный ОРС-сервер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доступных параметров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0CF9C2E4-7C26-457F-A5A2-2F20C37B8DF9}"/>
              </a:ext>
            </a:extLst>
          </p:cNvPr>
          <p:cNvSpPr txBox="1">
            <a:spLocks/>
          </p:cNvSpPr>
          <p:nvPr/>
        </p:nvSpPr>
        <p:spPr>
          <a:xfrm>
            <a:off x="859216" y="177224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</p:spTree>
    <p:extLst>
      <p:ext uri="{BB962C8B-B14F-4D97-AF65-F5344CB8AC3E}">
        <p14:creationId xmlns:p14="http://schemas.microsoft.com/office/powerpoint/2010/main" val="259411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EA9A12-082F-42D2-8565-81CF289A5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75200"/>
            <a:ext cx="5552902" cy="5507034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757A5C81-C2CE-4509-8B77-2878FD20022B}"/>
              </a:ext>
            </a:extLst>
          </p:cNvPr>
          <p:cNvSpPr txBox="1">
            <a:spLocks/>
          </p:cNvSpPr>
          <p:nvPr/>
        </p:nvSpPr>
        <p:spPr>
          <a:xfrm>
            <a:off x="892646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7B930D4-A016-4671-BCA7-ED21CD20098A}"/>
              </a:ext>
            </a:extLst>
          </p:cNvPr>
          <p:cNvSpPr txBox="1">
            <a:spLocks/>
          </p:cNvSpPr>
          <p:nvPr/>
        </p:nvSpPr>
        <p:spPr>
          <a:xfrm>
            <a:off x="686678" y="427118"/>
            <a:ext cx="5552902" cy="38093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buClr>
                <a:srgbClr val="008F86"/>
              </a:buClr>
            </a:pPr>
            <a:r>
              <a:rPr lang="ru-RU" sz="1800" dirty="0"/>
              <a:t>ТРМ1033. Визуализация на сенсорной панели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6725275" y="2815008"/>
            <a:ext cx="5557284" cy="1311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Обмен по протоколу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Modbus RTU/ASCII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Готовый шаблон доступных параметров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116529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C890F3-927F-480F-B667-8D0B94E9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9" y="766487"/>
            <a:ext cx="5592537" cy="5546342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757A5C81-C2CE-4509-8B77-2878FD20022B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7B930D4-A016-4671-BCA7-ED21CD20098A}"/>
              </a:ext>
            </a:extLst>
          </p:cNvPr>
          <p:cNvSpPr txBox="1">
            <a:spLocks/>
          </p:cNvSpPr>
          <p:nvPr/>
        </p:nvSpPr>
        <p:spPr>
          <a:xfrm>
            <a:off x="961919" y="427117"/>
            <a:ext cx="5773732" cy="3393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buClr>
                <a:srgbClr val="008F86"/>
              </a:buClr>
            </a:pPr>
            <a:r>
              <a:rPr lang="ru-RU" sz="1800" dirty="0"/>
              <a:t>ТРМ1033. Включение в распределенную систему</a:t>
            </a:r>
            <a:endParaRPr lang="en-US" sz="1800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865B4021-419E-453E-9BDB-5E284AABCC49}"/>
              </a:ext>
            </a:extLst>
          </p:cNvPr>
          <p:cNvSpPr txBox="1">
            <a:spLocks/>
          </p:cNvSpPr>
          <p:nvPr/>
        </p:nvSpPr>
        <p:spPr>
          <a:xfrm>
            <a:off x="6833340" y="2669994"/>
            <a:ext cx="5557284" cy="1739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Обмен по протоколу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Modbus RTU/ASCII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Библиотеки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CODESYS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Чтение и редактирование параметров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Регистры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136509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5B9DD6-48BE-470C-82BA-C118431D0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50" y="914400"/>
            <a:ext cx="5590394" cy="5544216"/>
          </a:xfrm>
          <a:prstGeom prst="rect">
            <a:avLst/>
          </a:prstGeom>
        </p:spPr>
      </p:pic>
      <p:sp>
        <p:nvSpPr>
          <p:cNvPr id="4" name="Объект 5">
            <a:extLst>
              <a:ext uri="{FF2B5EF4-FFF2-40B4-BE49-F238E27FC236}">
                <a16:creationId xmlns:a16="http://schemas.microsoft.com/office/drawing/2014/main" id="{757A5C81-C2CE-4509-8B77-2878FD20022B}"/>
              </a:ext>
            </a:extLst>
          </p:cNvPr>
          <p:cNvSpPr txBox="1">
            <a:spLocks/>
          </p:cNvSpPr>
          <p:nvPr/>
        </p:nvSpPr>
        <p:spPr>
          <a:xfrm>
            <a:off x="961919" y="18780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</a:t>
            </a:r>
            <a:r>
              <a:rPr lang="en-US" dirty="0"/>
              <a:t> </a:t>
            </a:r>
            <a:r>
              <a:rPr lang="ru-RU" dirty="0"/>
              <a:t>Управление вентиляцией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7B930D4-A016-4671-BCA7-ED21CD20098A}"/>
              </a:ext>
            </a:extLst>
          </p:cNvPr>
          <p:cNvSpPr txBox="1">
            <a:spLocks/>
          </p:cNvSpPr>
          <p:nvPr/>
        </p:nvSpPr>
        <p:spPr>
          <a:xfrm>
            <a:off x="851769" y="427088"/>
            <a:ext cx="4492963" cy="324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buClr>
                <a:srgbClr val="008F86"/>
              </a:buClr>
            </a:pPr>
            <a:r>
              <a:rPr lang="ru-RU" sz="1800" dirty="0"/>
              <a:t>ТРМ1033. Визуализация в </a:t>
            </a:r>
            <a:r>
              <a:rPr lang="en-US" sz="1800" dirty="0" err="1"/>
              <a:t>OwenCloud</a:t>
            </a:r>
            <a:endParaRPr lang="ru-RU" sz="1800" dirty="0"/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591D5BEC-EE0D-47AD-8288-E3E815CD2017}"/>
              </a:ext>
            </a:extLst>
          </p:cNvPr>
          <p:cNvSpPr txBox="1">
            <a:spLocks/>
          </p:cNvSpPr>
          <p:nvPr/>
        </p:nvSpPr>
        <p:spPr>
          <a:xfrm>
            <a:off x="7064856" y="1909460"/>
            <a:ext cx="4880741" cy="355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из любой точки мира</a:t>
            </a: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Готовый шаблон параметров</a:t>
            </a: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Чтение и редактирование параметров</a:t>
            </a:r>
            <a:endParaRPr lang="en-US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Архивы измерений</a:t>
            </a: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аварий</a:t>
            </a: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Уведомления</a:t>
            </a: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Мнемосхемы</a:t>
            </a:r>
          </a:p>
          <a:p>
            <a:r>
              <a:rPr lang="ru-RU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ОРС для удаленной </a:t>
            </a:r>
            <a:r>
              <a:rPr lang="en-US" sz="1800" dirty="0">
                <a:solidFill>
                  <a:srgbClr val="008F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SCADA</a:t>
            </a:r>
            <a:endParaRPr lang="ru-RU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1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id="{757A5C81-C2CE-4509-8B77-2878FD20022B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7B930D4-A016-4671-BCA7-ED21CD20098A}"/>
              </a:ext>
            </a:extLst>
          </p:cNvPr>
          <p:cNvSpPr txBox="1">
            <a:spLocks/>
          </p:cNvSpPr>
          <p:nvPr/>
        </p:nvSpPr>
        <p:spPr>
          <a:xfrm>
            <a:off x="767882" y="427118"/>
            <a:ext cx="4692762" cy="34387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buClr>
                <a:srgbClr val="008F86"/>
              </a:buClr>
            </a:pPr>
            <a:r>
              <a:rPr lang="ru-RU" sz="1800" dirty="0"/>
              <a:t>  ТРМ1033. Настройка через компьютер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9B99E-9EE3-445E-8703-21E0040F8FFA}"/>
              </a:ext>
            </a:extLst>
          </p:cNvPr>
          <p:cNvSpPr txBox="1">
            <a:spLocks/>
          </p:cNvSpPr>
          <p:nvPr/>
        </p:nvSpPr>
        <p:spPr>
          <a:xfrm>
            <a:off x="7093166" y="2728115"/>
            <a:ext cx="5264928" cy="1990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Бесплатная программа «конфигуратор»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Обновление прошивки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Смена алгоритма управления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Сохранение конфигураций в файле</a:t>
            </a:r>
          </a:p>
          <a:p>
            <a:r>
              <a:rPr lang="ru-RU" sz="1800" dirty="0">
                <a:solidFill>
                  <a:srgbClr val="008F86"/>
                </a:solidFill>
                <a:ea typeface="Tahoma" panose="020B0604030504040204" pitchFamily="34" charset="0"/>
              </a:rPr>
              <a:t>Подключение через кабель </a:t>
            </a:r>
            <a:r>
              <a:rPr lang="en-US" sz="1800" dirty="0">
                <a:solidFill>
                  <a:srgbClr val="008F86"/>
                </a:solidFill>
                <a:ea typeface="Tahoma" panose="020B0604030504040204" pitchFamily="34" charset="0"/>
              </a:rPr>
              <a:t>mini USB</a:t>
            </a:r>
            <a:endParaRPr lang="ru-RU" sz="1800" dirty="0">
              <a:solidFill>
                <a:srgbClr val="008F86"/>
              </a:solidFill>
              <a:ea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74356F-3F6B-4C2F-ADCD-61C801597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1" y="1024199"/>
            <a:ext cx="5442877" cy="53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0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id="{96933278-46BF-44DE-82CB-F47200C747EE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79C24B88-C0C6-401B-B49D-0DC124C2E161}"/>
              </a:ext>
            </a:extLst>
          </p:cNvPr>
          <p:cNvSpPr txBox="1">
            <a:spLocks/>
          </p:cNvSpPr>
          <p:nvPr/>
        </p:nvSpPr>
        <p:spPr>
          <a:xfrm>
            <a:off x="961919" y="427118"/>
            <a:ext cx="2438104" cy="3733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ТРМ1033. Монтаж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C3559A-4780-4F35-8B61-F00ACA5D8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90" y="905946"/>
            <a:ext cx="3629331" cy="36293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B8918-CD9C-4E38-A216-687D69178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52" y="1869092"/>
            <a:ext cx="3240714" cy="17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id="{96933278-46BF-44DE-82CB-F47200C747EE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79C24B88-C0C6-401B-B49D-0DC124C2E161}"/>
              </a:ext>
            </a:extLst>
          </p:cNvPr>
          <p:cNvSpPr txBox="1">
            <a:spLocks/>
          </p:cNvSpPr>
          <p:nvPr/>
        </p:nvSpPr>
        <p:spPr>
          <a:xfrm>
            <a:off x="961919" y="427118"/>
            <a:ext cx="2270678" cy="3607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ТРМ1033. Аналоги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CE60C25-3CE5-4F63-AE9D-C4874D617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09433"/>
              </p:ext>
            </p:extLst>
          </p:nvPr>
        </p:nvGraphicFramePr>
        <p:xfrm>
          <a:off x="431871" y="1117342"/>
          <a:ext cx="11455327" cy="537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28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1237672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1097850322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3108987841"/>
                    </a:ext>
                  </a:extLst>
                </a:gridCol>
                <a:gridCol w="1560946">
                  <a:extLst>
                    <a:ext uri="{9D8B030D-6E8A-4147-A177-3AD203B41FA5}">
                      <a16:colId xmlns:a16="http://schemas.microsoft.com/office/drawing/2014/main" val="2335399033"/>
                    </a:ext>
                  </a:extLst>
                </a:gridCol>
                <a:gridCol w="1376217">
                  <a:extLst>
                    <a:ext uri="{9D8B030D-6E8A-4147-A177-3AD203B41FA5}">
                      <a16:colId xmlns:a16="http://schemas.microsoft.com/office/drawing/2014/main" val="2671321748"/>
                    </a:ext>
                  </a:extLst>
                </a:gridCol>
              </a:tblGrid>
              <a:tr h="452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Функция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АТЛАС</a:t>
                      </a:r>
                    </a:p>
                    <a:p>
                      <a:pPr algn="ctr"/>
                      <a:r>
                        <a:rPr lang="en-US" sz="11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Cityron</a:t>
                      </a:r>
                      <a:endParaRPr lang="ru-RU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Optimus 520</a:t>
                      </a:r>
                    </a:p>
                    <a:p>
                      <a:pPr algn="ctr"/>
                      <a:r>
                        <a:rPr lang="en-US" sz="11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Electrotest</a:t>
                      </a:r>
                      <a:endParaRPr lang="ru-RU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Pixel-2514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Segnetics</a:t>
                      </a:r>
                      <a:endParaRPr lang="ru-RU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Corrigo</a:t>
                      </a:r>
                      <a:r>
                        <a:rPr lang="en-US" sz="11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E-28D</a:t>
                      </a:r>
                      <a:endParaRPr lang="ru-RU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Regin</a:t>
                      </a:r>
                      <a:endParaRPr lang="ru-RU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С2000-Т исп. 01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Bolid</a:t>
                      </a:r>
                      <a:endParaRPr lang="ru-RU" sz="11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ТРМ1033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ОВЕН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Водяной нагрев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Электрический нагрев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Водяное охлаждение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Фреоновое</a:t>
                      </a:r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охлаждение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Увлажнитель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Резервный вентилятор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ПЧ вентилятора(-</a:t>
                      </a:r>
                      <a:r>
                        <a:rPr lang="ru-RU" sz="11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</a:t>
                      </a:r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разработке)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99208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Рекуператор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56674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Рециркуляция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17547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времени года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3502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по расписанию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9650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 аварий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74203"/>
                  </a:ext>
                </a:extLst>
              </a:tr>
              <a:tr h="45224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r>
                        <a:rPr lang="ru-RU" sz="11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Ethernet, USB</a:t>
                      </a:r>
                      <a:endParaRPr lang="ru-RU" sz="11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r>
                        <a:rPr lang="ru-RU" sz="11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r>
                        <a:rPr lang="ru-RU" sz="1100" b="1" kern="1200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1" kern="1200" baseline="0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baseline="0" dirty="0" err="1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miniUSB</a:t>
                      </a:r>
                      <a:endParaRPr lang="ru-RU" sz="1100" b="1" dirty="0">
                        <a:solidFill>
                          <a:srgbClr val="9F04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40976"/>
                  </a:ext>
                </a:extLst>
              </a:tr>
              <a:tr h="29512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 входов/выходов пользователем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34803"/>
                  </a:ext>
                </a:extLst>
              </a:tr>
              <a:tr h="633140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Доп.</a:t>
                      </a:r>
                      <a:r>
                        <a:rPr lang="ru-RU" sz="11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функционал</a:t>
                      </a:r>
                      <a:endParaRPr lang="ru-RU" sz="11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Web-</a:t>
                      </a:r>
                      <a:r>
                        <a:rPr lang="ru-RU" sz="11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сервер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внесения изменений в логику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  <a:r>
                        <a:rPr lang="ru-RU" sz="1100" b="1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датчику СО2</a:t>
                      </a:r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697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61918" y="696446"/>
            <a:ext cx="8618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F8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Функциональное сравнение ТРМ1033 с контроллерами других фирм</a:t>
            </a:r>
          </a:p>
        </p:txBody>
      </p:sp>
    </p:spTree>
    <p:extLst>
      <p:ext uri="{BB962C8B-B14F-4D97-AF65-F5344CB8AC3E}">
        <p14:creationId xmlns:p14="http://schemas.microsoft.com/office/powerpoint/2010/main" val="97057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15" name="Объект 5">
            <a:extLst>
              <a:ext uri="{FF2B5EF4-FFF2-40B4-BE49-F238E27FC236}">
                <a16:creationId xmlns:a16="http://schemas.microsoft.com/office/drawing/2014/main" id="{F3321F67-C25D-435B-9FB5-BBF92846C5DF}"/>
              </a:ext>
            </a:extLst>
          </p:cNvPr>
          <p:cNvSpPr txBox="1">
            <a:spLocks/>
          </p:cNvSpPr>
          <p:nvPr/>
        </p:nvSpPr>
        <p:spPr>
          <a:xfrm>
            <a:off x="6570546" y="2854744"/>
            <a:ext cx="5034290" cy="758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СУНА линейка контроллеров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управления насосами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3035AB-A52E-403C-9B76-6BEDB9F15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9" b="16873"/>
          <a:stretch/>
        </p:blipFill>
        <p:spPr>
          <a:xfrm>
            <a:off x="1102289" y="1827056"/>
            <a:ext cx="3190670" cy="2055375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496475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ТРМ1033. Линейка контроллеров для управления системой вентиляции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4844905" y="1827056"/>
            <a:ext cx="6308505" cy="2500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F86"/>
              </a:buClr>
              <a:buNone/>
            </a:pPr>
            <a:r>
              <a:rPr lang="ru-RU" sz="1400" b="1" dirty="0">
                <a:solidFill>
                  <a:schemeClr val="tx1"/>
                </a:solidFill>
              </a:rPr>
              <a:t>Какие </a:t>
            </a:r>
            <a:r>
              <a:rPr lang="ru-RU" sz="1400" b="1" dirty="0" err="1">
                <a:solidFill>
                  <a:schemeClr val="tx1"/>
                </a:solidFill>
              </a:rPr>
              <a:t>вентсистемы</a:t>
            </a:r>
            <a:r>
              <a:rPr lang="ru-RU" sz="1400" b="1" dirty="0">
                <a:solidFill>
                  <a:schemeClr val="tx1"/>
                </a:solidFill>
              </a:rPr>
              <a:t> можно автоматизировать с ТРМ1033 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 назначению: приточная, приточно-вытяжная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 зоне обслуживания: централизованная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 конструкции: наборная, канальная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 типу зданий: производственные, административные, общественные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dirty="0">
              <a:solidFill>
                <a:srgbClr val="008F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8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id="{96933278-46BF-44DE-82CB-F47200C747EE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CE60C25-3CE5-4F63-AE9D-C4874D617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99479"/>
              </p:ext>
            </p:extLst>
          </p:nvPr>
        </p:nvGraphicFramePr>
        <p:xfrm>
          <a:off x="961918" y="823299"/>
          <a:ext cx="10749788" cy="5447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627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822084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1691850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  <a:gridCol w="2149399">
                  <a:extLst>
                    <a:ext uri="{9D8B030D-6E8A-4147-A177-3AD203B41FA5}">
                      <a16:colId xmlns:a16="http://schemas.microsoft.com/office/drawing/2014/main" val="1097850322"/>
                    </a:ext>
                  </a:extLst>
                </a:gridCol>
                <a:gridCol w="1721828">
                  <a:extLst>
                    <a:ext uri="{9D8B030D-6E8A-4147-A177-3AD203B41FA5}">
                      <a16:colId xmlns:a16="http://schemas.microsoft.com/office/drawing/2014/main" val="2671321748"/>
                    </a:ext>
                  </a:extLst>
                </a:gridCol>
              </a:tblGrid>
              <a:tr h="439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Функция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Danfoss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MCX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Carel</a:t>
                      </a:r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c.pCo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Schneider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Modicon</a:t>
                      </a:r>
                      <a:endParaRPr lang="ru-RU" sz="12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ТРМ1033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ОВЕН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Водяной нагрев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Электрический нагрев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Водяное охлаждение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Фреоновое</a:t>
                      </a: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охлаждение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Увлажнитель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Резервный вентилятор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ПЧ вентилятора(-</a:t>
                      </a:r>
                      <a:r>
                        <a:rPr lang="ru-RU" sz="12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</a:t>
                      </a:r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разработке)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99208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Рекуператор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456674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Рециркуляция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17547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времени года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3502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по расписанию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9650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 аварий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74203"/>
                  </a:ext>
                </a:extLst>
              </a:tr>
              <a:tr h="43966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Интерфейсы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CAN,</a:t>
                      </a:r>
                      <a:r>
                        <a:rPr lang="en-US" sz="12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Ethernet, RS-485</a:t>
                      </a:r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Ethernet, RS-485</a:t>
                      </a:r>
                      <a:r>
                        <a:rPr lang="ru-RU" sz="12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USB, Fieldbus</a:t>
                      </a:r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RS-485, CAN, USB</a:t>
                      </a:r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RS-485</a:t>
                      </a:r>
                      <a:r>
                        <a:rPr lang="ru-RU" sz="1200" b="1" kern="1200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1" kern="1200" baseline="0" dirty="0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baseline="0" dirty="0" err="1">
                          <a:solidFill>
                            <a:srgbClr val="9F04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miniUSB</a:t>
                      </a:r>
                      <a:endParaRPr lang="ru-RU" sz="1200" b="1" dirty="0">
                        <a:solidFill>
                          <a:srgbClr val="9F04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40976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Назначение входов/выходов пользователем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34803"/>
                  </a:ext>
                </a:extLst>
              </a:tr>
              <a:tr h="79139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Доп.</a:t>
                      </a:r>
                      <a:r>
                        <a:rPr lang="ru-RU" sz="1200" baseline="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функционал</a:t>
                      </a:r>
                      <a:endParaRPr lang="ru-RU" sz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внесения изменений в логику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внесения изменений в логику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внесения изменений в логику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06177"/>
                  </a:ext>
                </a:extLst>
              </a:tr>
            </a:tbl>
          </a:graphicData>
        </a:graphic>
      </p:graphicFrame>
      <p:sp>
        <p:nvSpPr>
          <p:cNvPr id="12" name="Объект 5">
            <a:extLst>
              <a:ext uri="{FF2B5EF4-FFF2-40B4-BE49-F238E27FC236}">
                <a16:creationId xmlns:a16="http://schemas.microsoft.com/office/drawing/2014/main" id="{43D37748-CCF8-41EA-8547-D48A2F510D80}"/>
              </a:ext>
            </a:extLst>
          </p:cNvPr>
          <p:cNvSpPr txBox="1">
            <a:spLocks/>
          </p:cNvSpPr>
          <p:nvPr/>
        </p:nvSpPr>
        <p:spPr>
          <a:xfrm>
            <a:off x="961919" y="427118"/>
            <a:ext cx="10193762" cy="346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8F86"/>
                </a:solidFill>
                <a:ea typeface="Tahoma" panose="020B0604030504040204" pitchFamily="34" charset="0"/>
              </a:rPr>
              <a:t>Функциональное сравнение ТРМ1033 с контроллерами других фирм</a:t>
            </a:r>
          </a:p>
        </p:txBody>
      </p:sp>
    </p:spTree>
    <p:extLst>
      <p:ext uri="{BB962C8B-B14F-4D97-AF65-F5344CB8AC3E}">
        <p14:creationId xmlns:p14="http://schemas.microsoft.com/office/powerpoint/2010/main" val="1296566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id="{96933278-46BF-44DE-82CB-F47200C747EE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79C24B88-C0C6-401B-B49D-0DC124C2E161}"/>
              </a:ext>
            </a:extLst>
          </p:cNvPr>
          <p:cNvSpPr txBox="1">
            <a:spLocks/>
          </p:cNvSpPr>
          <p:nvPr/>
        </p:nvSpPr>
        <p:spPr>
          <a:xfrm>
            <a:off x="961919" y="427118"/>
            <a:ext cx="5013878" cy="385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ТРМ1033. Дополнительное оборудование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2C77DD-218C-43BA-A805-A66FDBD4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63112"/>
              </p:ext>
            </p:extLst>
          </p:nvPr>
        </p:nvGraphicFramePr>
        <p:xfrm>
          <a:off x="481033" y="901932"/>
          <a:ext cx="11155533" cy="356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739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6681794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</a:tblGrid>
              <a:tr h="44977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Крышка защитная на 8 модулей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Позволяет монтировать 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DIN-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реечный прибор на дверцу щита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РД30 Механическое реле перепада давления воздуха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засоренности фильтров, работы вентиляторов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Датчик температуры воздуха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Датчик температуры в корпусе для настенного монтажа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Погружные датчики температуры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Датчики для измерения температуры в трубопроводе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ДТС3ххх датчики температуры для HVAC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Канальные, погружные, накладные и датчики для наружного монтажа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РТ50 капиллярный термостат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обмерзания водяного калорифера нагрева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Сетевые шлюзы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Позволяет прибору с интерфейсом 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RS-485 (Modbus) 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передавать данные в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4285"/>
                  </a:ext>
                </a:extLst>
              </a:tr>
              <a:tr h="345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Проходные и смесительные клапаны</a:t>
                      </a:r>
                      <a:endParaRPr lang="ru-RU" sz="1400" kern="12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подачей теплоносителя или охлаждающей жидкости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6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id="{96933278-46BF-44DE-82CB-F47200C747EE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79C24B88-C0C6-401B-B49D-0DC124C2E161}"/>
              </a:ext>
            </a:extLst>
          </p:cNvPr>
          <p:cNvSpPr txBox="1">
            <a:spLocks/>
          </p:cNvSpPr>
          <p:nvPr/>
        </p:nvSpPr>
        <p:spPr>
          <a:xfrm>
            <a:off x="961919" y="427118"/>
            <a:ext cx="3545687" cy="3482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>
                <a:srgbClr val="008F86"/>
              </a:buClr>
            </a:pPr>
            <a:r>
              <a:rPr lang="ru-RU" sz="1800" dirty="0"/>
              <a:t>ТРМ1033. Полезные ссылки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D59585-5CC2-4333-ACFD-1E813E9B9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20436"/>
              </p:ext>
            </p:extLst>
          </p:nvPr>
        </p:nvGraphicFramePr>
        <p:xfrm>
          <a:off x="1083210" y="901994"/>
          <a:ext cx="10775853" cy="549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972">
                  <a:extLst>
                    <a:ext uri="{9D8B030D-6E8A-4147-A177-3AD203B41FA5}">
                      <a16:colId xmlns:a16="http://schemas.microsoft.com/office/drawing/2014/main" val="118123634"/>
                    </a:ext>
                  </a:extLst>
                </a:gridCol>
                <a:gridCol w="1213366">
                  <a:extLst>
                    <a:ext uri="{9D8B030D-6E8A-4147-A177-3AD203B41FA5}">
                      <a16:colId xmlns:a16="http://schemas.microsoft.com/office/drawing/2014/main" val="1687893110"/>
                    </a:ext>
                  </a:extLst>
                </a:gridCol>
                <a:gridCol w="5423515">
                  <a:extLst>
                    <a:ext uri="{9D8B030D-6E8A-4147-A177-3AD203B41FA5}">
                      <a16:colId xmlns:a16="http://schemas.microsoft.com/office/drawing/2014/main" val="3245147313"/>
                    </a:ext>
                  </a:extLst>
                </a:gridCol>
              </a:tblGrid>
              <a:tr h="37730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Ссылка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</a:p>
                  </a:txBody>
                  <a:tcPr anchor="ctr">
                    <a:solidFill>
                      <a:srgbClr val="008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4120"/>
                  </a:ext>
                </a:extLst>
              </a:tr>
              <a:tr h="49339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линейки ТРМ1033 на сайте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документация, ПО, описания функций и модификаций, цены, схемы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6758"/>
                  </a:ext>
                </a:extLst>
              </a:tr>
              <a:tr h="34977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Сопроводительная документация и ПО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по эксплуатации, конфигуратор, встроенное ПО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3676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CAD</a:t>
                      </a:r>
                      <a:r>
                        <a:rPr lang="ru-RU" sz="1400" kern="12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-чертежи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хемы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en-US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Autocad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3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 в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endParaRPr lang="ru-RU" sz="14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1072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ОРС-сервер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интегрирует ТРМ1033 в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SCADA 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484627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открыть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дает доступ к ТРМ1033 из любой точки мира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15237"/>
                  </a:ext>
                </a:extLst>
              </a:tr>
              <a:tr h="49339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Мобильное приложение </a:t>
                      </a:r>
                      <a:r>
                        <a:rPr lang="en-US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OwenCloud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Google Play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App Store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упрощает удаленный доступ, уведомляет о событиях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59797"/>
                  </a:ext>
                </a:extLst>
              </a:tr>
              <a:tr h="493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 канал Промзона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новости компании ОВЕН, рекомендации по применению продукции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4285"/>
                  </a:ext>
                </a:extLst>
              </a:tr>
              <a:tr h="349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Телеграм канал Беседка в Промзоне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обсудить новости, узнать как настроить продукцию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2237"/>
                  </a:ext>
                </a:extLst>
              </a:tr>
              <a:tr h="408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Плейлист на </a:t>
                      </a: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канале ОВЕН о ТРМ1033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серия видеороликов о функциях ТРМ1033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3026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канал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обзорные, обучающие видео ролики о продукции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231944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видео на сайте ОВЕН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недоступен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22285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Вконтакте</a:t>
                      </a:r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новости компании ОВЕН, конкурсы, опросы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80529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 ОВЕН на </a:t>
                      </a:r>
                      <a:r>
                        <a:rPr lang="ru-RU" sz="1400" dirty="0" err="1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Яндекс.Дзен</a:t>
                      </a:r>
                      <a:endParaRPr lang="ru-RU" sz="1400" dirty="0">
                        <a:solidFill>
                          <a:srgbClr val="008F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статьи, </a:t>
                      </a:r>
                      <a:r>
                        <a:rPr lang="ru-RU" sz="14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лонгриды</a:t>
                      </a:r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продукцию ОВЕН, смежные темы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15185"/>
                  </a:ext>
                </a:extLst>
              </a:tr>
              <a:tr h="2902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8F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Прайс лист на продукцию ОВЕН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6"/>
                        </a:rPr>
                        <a:t>открыть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актуальные цены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3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34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15" name="Объект 5">
            <a:extLst>
              <a:ext uri="{FF2B5EF4-FFF2-40B4-BE49-F238E27FC236}">
                <a16:creationId xmlns:a16="http://schemas.microsoft.com/office/drawing/2014/main" id="{F3321F67-C25D-435B-9FB5-BBF92846C5DF}"/>
              </a:ext>
            </a:extLst>
          </p:cNvPr>
          <p:cNvSpPr txBox="1">
            <a:spLocks/>
          </p:cNvSpPr>
          <p:nvPr/>
        </p:nvSpPr>
        <p:spPr>
          <a:xfrm>
            <a:off x="6570546" y="2854744"/>
            <a:ext cx="5034290" cy="758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СУНА линейка контроллеров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управления насосами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3035AB-A52E-403C-9B76-6BEDB9F15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9" b="16873"/>
          <a:stretch/>
        </p:blipFill>
        <p:spPr>
          <a:xfrm>
            <a:off x="1102011" y="1817780"/>
            <a:ext cx="3219469" cy="2073927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490637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ТРМ1033. Функции управления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4926769" y="1269849"/>
            <a:ext cx="6308505" cy="4511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Общие функции ТРМ1033: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Работа по расписанию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Коррекция </a:t>
            </a:r>
            <a:r>
              <a:rPr lang="ru-RU" sz="1400" dirty="0" err="1">
                <a:solidFill>
                  <a:schemeClr val="tx1"/>
                </a:solidFill>
                <a:ea typeface="Tahoma" panose="020B0604030504040204" pitchFamily="34" charset="0"/>
              </a:rPr>
              <a:t>уставки</a:t>
            </a: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 притока по температуре в помещении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Поддержка дискретного и аналогового управления приводом клапана теплоносителя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Ведение журнала аварий с меткой времени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Режим экономии энергии в ночное время суток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Автоматическая смена режимов «зима/лето», «день</a:t>
            </a:r>
            <a:r>
              <a:rPr lang="en-US" sz="1400" dirty="0">
                <a:solidFill>
                  <a:schemeClr val="tx1"/>
                </a:solidFill>
                <a:ea typeface="Tahoma" panose="020B0604030504040204" pitchFamily="34" charset="0"/>
              </a:rPr>
              <a:t>/</a:t>
            </a: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ночь»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Обогрев и контроль аварии воздушного клапана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засорения фильтра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Диспетчеризация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Настройка и смена алгоритма управления без дополнительных специальных устройств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6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370996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ТРМ1033. С какими элементами </a:t>
            </a:r>
            <a:r>
              <a:rPr lang="ru-RU" sz="1800" dirty="0" err="1"/>
              <a:t>вентсистем</a:t>
            </a:r>
            <a:r>
              <a:rPr lang="ru-RU" sz="1800" dirty="0"/>
              <a:t> работает  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5266936" y="1925635"/>
            <a:ext cx="6308505" cy="3006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Водяной или электрический калорифер нагрева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Водяной или </a:t>
            </a:r>
            <a:r>
              <a:rPr lang="ru-RU" sz="1400" dirty="0" err="1">
                <a:solidFill>
                  <a:schemeClr val="tx1"/>
                </a:solidFill>
                <a:ea typeface="Tahoma" panose="020B0604030504040204" pitchFamily="34" charset="0"/>
              </a:rPr>
              <a:t>фреоновый</a:t>
            </a: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 охладитель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Клапан рециркуляции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Рекуператор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Увлажнитель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Резервный вентилятор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0F7597-451F-4A07-BA15-BCFB850BE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" y="1834642"/>
            <a:ext cx="3663652" cy="24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370996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ТРМ1033. С какими элементами </a:t>
            </a:r>
            <a:r>
              <a:rPr lang="ru-RU" sz="1800" dirty="0" err="1"/>
              <a:t>вентсистем</a:t>
            </a:r>
            <a:r>
              <a:rPr lang="ru-RU" sz="1800" dirty="0"/>
              <a:t> работает  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5266936" y="1925635"/>
            <a:ext cx="6308505" cy="3006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Водяной калорифер нагрева: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Прогрев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обмерзания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Плавный выход на </a:t>
            </a:r>
            <a:r>
              <a:rPr lang="ru-RU" sz="1400" dirty="0" err="1">
                <a:solidFill>
                  <a:schemeClr val="tx1"/>
                </a:solidFill>
                <a:ea typeface="Tahoma" panose="020B0604030504040204" pitchFamily="34" charset="0"/>
              </a:rPr>
              <a:t>уставку</a:t>
            </a:r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 температуры притока при запуске системы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Защита от превышения температуры обратной воды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работы циркуляционного насоса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52" y="1586134"/>
            <a:ext cx="3086059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331757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ТРМ1033. С какими элементами </a:t>
            </a:r>
            <a:r>
              <a:rPr lang="ru-RU" sz="1800" dirty="0" err="1"/>
              <a:t>вентсистем</a:t>
            </a:r>
            <a:r>
              <a:rPr lang="ru-RU" sz="1800" dirty="0"/>
              <a:t> работает  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4218612" y="1643216"/>
            <a:ext cx="6308505" cy="1388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Электрический калорифер нагрева: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Поддержка до 3-х ступеней нагрева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Защита от перегрева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Режим продува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14" y="1483807"/>
            <a:ext cx="1778696" cy="1870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327" y="3584665"/>
            <a:ext cx="1759451" cy="1713272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4318820" y="3709347"/>
            <a:ext cx="6308505" cy="1463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Вентилятор: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работоспособности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Учет времени наработки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Резервирование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480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370996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ТРМ1033. С какими элементами </a:t>
            </a:r>
            <a:r>
              <a:rPr lang="ru-RU" sz="1800" dirty="0" err="1"/>
              <a:t>вентсистем</a:t>
            </a:r>
            <a:r>
              <a:rPr lang="ru-RU" sz="1800" dirty="0"/>
              <a:t> работает  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3792736" y="1356566"/>
            <a:ext cx="6308505" cy="4906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Водяной охладитель: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приводом клапана (импульсно или 0…10 В)</a:t>
            </a:r>
          </a:p>
          <a:p>
            <a:pPr marL="0" indent="0">
              <a:buNone/>
            </a:pPr>
            <a:endParaRPr lang="ru-RU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Увлажнитель: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Поддержание заданного уровня влажности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аварии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ККБ: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Управление включением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аварии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79" y="1087757"/>
            <a:ext cx="1494097" cy="1457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179" y="2716219"/>
            <a:ext cx="1328883" cy="1323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55" y="4210729"/>
            <a:ext cx="1694221" cy="14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9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344427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ТРМ1033. С какими элементами </a:t>
            </a:r>
            <a:r>
              <a:rPr lang="ru-RU" sz="1800" dirty="0" err="1"/>
              <a:t>вентсистем</a:t>
            </a:r>
            <a:r>
              <a:rPr lang="ru-RU" sz="1800" dirty="0"/>
              <a:t> работает  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6B0131DD-4BE5-4888-A550-93DC6706D612}"/>
              </a:ext>
            </a:extLst>
          </p:cNvPr>
          <p:cNvSpPr txBox="1">
            <a:spLocks/>
          </p:cNvSpPr>
          <p:nvPr/>
        </p:nvSpPr>
        <p:spPr>
          <a:xfrm>
            <a:off x="3956714" y="1620913"/>
            <a:ext cx="6308505" cy="3590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Рекуператор:</a:t>
            </a:r>
            <a:endParaRPr lang="ru-RU" sz="140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Поддержка гликолевого, роторного и пластинчатого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Прогрев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обмерзания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Прогрев воздуха перед рекуператором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Контроль аварии</a:t>
            </a:r>
          </a:p>
          <a:p>
            <a:endParaRPr lang="ru-RU" sz="140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ea typeface="Tahoma" panose="020B0604030504040204" pitchFamily="34" charset="0"/>
              </a:rPr>
              <a:t>Рециркуляция:</a:t>
            </a:r>
          </a:p>
          <a:p>
            <a:r>
              <a:rPr lang="ru-RU" sz="1400" dirty="0">
                <a:solidFill>
                  <a:schemeClr val="tx1"/>
                </a:solidFill>
                <a:ea typeface="Tahoma" panose="020B0604030504040204" pitchFamily="34" charset="0"/>
              </a:rPr>
              <a:t>Плавное управление клапанами притока, рециркуляции и вытяжки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07" y="1173617"/>
            <a:ext cx="2210680" cy="1681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974" y="3879647"/>
            <a:ext cx="1934213" cy="16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7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6DA5E8-4534-44D7-B65F-AD22D2D45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41" y="284067"/>
            <a:ext cx="1052169" cy="889550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A8BC4BF2-A3F4-4A2C-8062-E12E00BC332F}"/>
              </a:ext>
            </a:extLst>
          </p:cNvPr>
          <p:cNvSpPr txBox="1">
            <a:spLocks/>
          </p:cNvSpPr>
          <p:nvPr/>
        </p:nvSpPr>
        <p:spPr>
          <a:xfrm>
            <a:off x="961919" y="187835"/>
            <a:ext cx="10193762" cy="23928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000" b="0" kern="1200" dirty="0" smtClean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для автоматизации / Управление вентиляцией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1919" y="344427"/>
            <a:ext cx="10744200" cy="35784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8F8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dirty="0"/>
              <a:t>ТРМ1033. Алгоритмы для приточных и приточно-вытяжных систем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13" y="1639960"/>
            <a:ext cx="9461812" cy="22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31" y="1217796"/>
            <a:ext cx="4346825" cy="377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731" y="4132682"/>
            <a:ext cx="4218798" cy="38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513" y="4516763"/>
            <a:ext cx="6340149" cy="14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8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0" id="{75449185-19A2-4BB4-8C56-FB2C62B63EF2}" vid="{1549B00F-B5DD-4449-9FD5-AAF6E374DEA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Шаблон_ОВЕН_2020_16х9</Template>
  <TotalTime>27884</TotalTime>
  <Words>1156</Words>
  <Application>Microsoft Office PowerPoint</Application>
  <PresentationFormat>Широкоэкранный</PresentationFormat>
  <Paragraphs>387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внедрение единой CRM-системы для продвижения, продаж и сервиса</dc:title>
  <dc:creator>Краснов Андрей Асхатович</dc:creator>
  <cp:lastModifiedBy>202</cp:lastModifiedBy>
  <cp:revision>616</cp:revision>
  <dcterms:created xsi:type="dcterms:W3CDTF">2020-04-07T05:34:52Z</dcterms:created>
  <dcterms:modified xsi:type="dcterms:W3CDTF">2022-11-22T04:59:41Z</dcterms:modified>
</cp:coreProperties>
</file>